
<file path=[Content_Types].xml><?xml version="1.0" encoding="utf-8"?>
<Types xmlns="http://schemas.openxmlformats.org/package/2006/content-types">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3.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12.xml" ContentType="application/vnd.openxmlformats-officedocument.presentationml.slideLayout+xml"/>
  <Override PartName="/ppt/notesSlides/notesSlide4.xml" ContentType="application/vnd.openxmlformats-officedocument.presentationml.notesSlide+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5.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5.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4.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ppt/tags/tag1.xml" ContentType="application/vnd.openxmlformats-officedocument.presentationml.tag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67" r:id="rId3"/>
    <p:sldId id="268" r:id="rId4"/>
    <p:sldId id="257" r:id="rId5"/>
    <p:sldId id="260" r:id="rId6"/>
    <p:sldId id="262" r:id="rId7"/>
    <p:sldId id="263" r:id="rId8"/>
    <p:sldId id="264" r:id="rId9"/>
    <p:sldId id="265" r:id="rId10"/>
    <p:sldId id="269" r:id="rId11"/>
    <p:sldId id="270" r:id="rId12"/>
    <p:sldId id="276" r:id="rId13"/>
    <p:sldId id="272" r:id="rId14"/>
    <p:sldId id="273" r:id="rId15"/>
    <p:sldId id="274" r:id="rId16"/>
  </p:sldIdLst>
  <p:sldSz cx="9144000" cy="6858000" type="screen4x3"/>
  <p:notesSz cx="6797675" cy="99282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503" autoAdjust="0"/>
  </p:normalViewPr>
  <p:slideViewPr>
    <p:cSldViewPr>
      <p:cViewPr>
        <p:scale>
          <a:sx n="86" d="100"/>
          <a:sy n="86" d="100"/>
        </p:scale>
        <p:origin x="-1620" y="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6" d="100"/>
          <a:sy n="76" d="100"/>
        </p:scale>
        <p:origin x="-328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26" Type="http://schemas.openxmlformats.org/officeDocument/2006/relationships/customXml" Target="../customXml/item5.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5" Type="http://schemas.openxmlformats.org/officeDocument/2006/relationships/customXml" Target="../customXml/item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412"/>
          </a:xfrm>
          <a:prstGeom prst="rect">
            <a:avLst/>
          </a:prstGeom>
        </p:spPr>
        <p:txBody>
          <a:bodyPr vert="horz" lIns="95571" tIns="47786" rIns="95571" bIns="47786" rtlCol="0"/>
          <a:lstStyle>
            <a:lvl1pPr algn="l">
              <a:defRPr sz="1300"/>
            </a:lvl1pPr>
          </a:lstStyle>
          <a:p>
            <a:endParaRPr lang="sv-SE"/>
          </a:p>
        </p:txBody>
      </p:sp>
      <p:sp>
        <p:nvSpPr>
          <p:cNvPr id="3" name="Platshållare för datum 2"/>
          <p:cNvSpPr>
            <a:spLocks noGrp="1"/>
          </p:cNvSpPr>
          <p:nvPr>
            <p:ph type="dt" idx="1"/>
          </p:nvPr>
        </p:nvSpPr>
        <p:spPr>
          <a:xfrm>
            <a:off x="3850443" y="0"/>
            <a:ext cx="2945659" cy="496412"/>
          </a:xfrm>
          <a:prstGeom prst="rect">
            <a:avLst/>
          </a:prstGeom>
        </p:spPr>
        <p:txBody>
          <a:bodyPr vert="horz" lIns="95571" tIns="47786" rIns="95571" bIns="47786" rtlCol="0"/>
          <a:lstStyle>
            <a:lvl1pPr algn="r">
              <a:defRPr sz="1300"/>
            </a:lvl1pPr>
          </a:lstStyle>
          <a:p>
            <a:fld id="{CB040EFB-0FC5-42A7-842E-03ABF8C53869}" type="datetimeFigureOut">
              <a:rPr lang="sv-SE" smtClean="0"/>
              <a:t>2017-03-07</a:t>
            </a:fld>
            <a:endParaRPr lang="sv-SE"/>
          </a:p>
        </p:txBody>
      </p:sp>
      <p:sp>
        <p:nvSpPr>
          <p:cNvPr id="4" name="Platshållare för bildobjekt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5571" tIns="47786" rIns="95571" bIns="47786" rtlCol="0" anchor="ctr"/>
          <a:lstStyle/>
          <a:p>
            <a:endParaRPr lang="sv-SE"/>
          </a:p>
        </p:txBody>
      </p:sp>
      <p:sp>
        <p:nvSpPr>
          <p:cNvPr id="5" name="Platshållare för anteckningar 4"/>
          <p:cNvSpPr>
            <a:spLocks noGrp="1"/>
          </p:cNvSpPr>
          <p:nvPr>
            <p:ph type="body" sz="quarter" idx="3"/>
          </p:nvPr>
        </p:nvSpPr>
        <p:spPr>
          <a:xfrm>
            <a:off x="679768" y="4715907"/>
            <a:ext cx="5438140" cy="4467701"/>
          </a:xfrm>
          <a:prstGeom prst="rect">
            <a:avLst/>
          </a:prstGeom>
        </p:spPr>
        <p:txBody>
          <a:bodyPr vert="horz" lIns="95571" tIns="47786" rIns="95571" bIns="47786"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0091"/>
            <a:ext cx="2945659" cy="496412"/>
          </a:xfrm>
          <a:prstGeom prst="rect">
            <a:avLst/>
          </a:prstGeom>
        </p:spPr>
        <p:txBody>
          <a:bodyPr vert="horz" lIns="95571" tIns="47786" rIns="95571" bIns="47786" rtlCol="0" anchor="b"/>
          <a:lstStyle>
            <a:lvl1pPr algn="l">
              <a:defRPr sz="1300"/>
            </a:lvl1pPr>
          </a:lstStyle>
          <a:p>
            <a:endParaRPr lang="sv-SE"/>
          </a:p>
        </p:txBody>
      </p:sp>
      <p:sp>
        <p:nvSpPr>
          <p:cNvPr id="7" name="Platshållare för bildnummer 6"/>
          <p:cNvSpPr>
            <a:spLocks noGrp="1"/>
          </p:cNvSpPr>
          <p:nvPr>
            <p:ph type="sldNum" sz="quarter" idx="5"/>
          </p:nvPr>
        </p:nvSpPr>
        <p:spPr>
          <a:xfrm>
            <a:off x="3850443" y="9430091"/>
            <a:ext cx="2945659" cy="496412"/>
          </a:xfrm>
          <a:prstGeom prst="rect">
            <a:avLst/>
          </a:prstGeom>
        </p:spPr>
        <p:txBody>
          <a:bodyPr vert="horz" lIns="95571" tIns="47786" rIns="95571" bIns="47786" rtlCol="0" anchor="b"/>
          <a:lstStyle>
            <a:lvl1pPr algn="r">
              <a:defRPr sz="1300"/>
            </a:lvl1pPr>
          </a:lstStyle>
          <a:p>
            <a:fld id="{D78540C1-255A-47A8-A8B0-B0FAFE769921}" type="slidenum">
              <a:rPr lang="sv-SE" smtClean="0"/>
              <a:t>‹#›</a:t>
            </a:fld>
            <a:endParaRPr lang="sv-SE"/>
          </a:p>
        </p:txBody>
      </p:sp>
    </p:spTree>
    <p:extLst>
      <p:ext uri="{BB962C8B-B14F-4D97-AF65-F5344CB8AC3E}">
        <p14:creationId xmlns:p14="http://schemas.microsoft.com/office/powerpoint/2010/main" val="1635229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latshållare för bildobjekt 1"/>
          <p:cNvSpPr>
            <a:spLocks noGrp="1" noRot="1" noChangeAspect="1" noTextEdit="1"/>
          </p:cNvSpPr>
          <p:nvPr>
            <p:ph type="sldImg"/>
          </p:nvPr>
        </p:nvSpPr>
        <p:spPr>
          <a:ln/>
        </p:spPr>
      </p:sp>
      <p:sp>
        <p:nvSpPr>
          <p:cNvPr id="14339" name="Platshållare för anteckningar 2"/>
          <p:cNvSpPr>
            <a:spLocks noGrp="1"/>
          </p:cNvSpPr>
          <p:nvPr>
            <p:ph type="body" idx="1"/>
          </p:nvPr>
        </p:nvSpPr>
        <p:spPr>
          <a:noFill/>
        </p:spPr>
        <p:txBody>
          <a:bodyPr/>
          <a:lstStyle/>
          <a:p>
            <a:r>
              <a:rPr lang="sv-SE" altLang="sv-SE" dirty="0" smtClean="0"/>
              <a:t>Om länken inte fungerar sök då på </a:t>
            </a:r>
            <a:r>
              <a:rPr lang="sv-SE" altLang="sv-SE" dirty="0" err="1" smtClean="0"/>
              <a:t>youtube</a:t>
            </a:r>
            <a:r>
              <a:rPr lang="sv-SE" altLang="sv-SE" dirty="0" smtClean="0"/>
              <a:t> </a:t>
            </a:r>
            <a:r>
              <a:rPr lang="sv-SE" b="1" dirty="0" smtClean="0"/>
              <a:t>Dr House </a:t>
            </a:r>
            <a:r>
              <a:rPr lang="sv-SE" b="1" dirty="0" err="1" smtClean="0"/>
              <a:t>asthma</a:t>
            </a:r>
            <a:r>
              <a:rPr lang="sv-SE" b="1" dirty="0" smtClean="0"/>
              <a:t> </a:t>
            </a:r>
            <a:r>
              <a:rPr lang="sv-SE" b="1" dirty="0" err="1" smtClean="0"/>
              <a:t>inhaler</a:t>
            </a:r>
            <a:endParaRPr lang="sv-SE" b="1" dirty="0" smtClean="0"/>
          </a:p>
          <a:p>
            <a:endParaRPr lang="sv-SE" altLang="sv-SE" b="1" dirty="0" smtClean="0"/>
          </a:p>
          <a:p>
            <a:r>
              <a:rPr lang="sv-SE" altLang="sv-SE" b="0" dirty="0" smtClean="0"/>
              <a:t>För talmanus välj vid utskrift anteckningssidor </a:t>
            </a:r>
          </a:p>
          <a:p>
            <a:endParaRPr lang="sv-SE" altLang="sv-SE" dirty="0" smtClean="0"/>
          </a:p>
        </p:txBody>
      </p:sp>
      <p:sp>
        <p:nvSpPr>
          <p:cNvPr id="14340" name="Platshållare för bildnummer 3"/>
          <p:cNvSpPr>
            <a:spLocks noGrp="1"/>
          </p:cNvSpPr>
          <p:nvPr>
            <p:ph type="sldNum" sz="quarter" idx="5"/>
          </p:nvPr>
        </p:nvSpPr>
        <p:spPr>
          <a:noFill/>
        </p:spPr>
        <p:txBody>
          <a:bodyPr/>
          <a:lstStyle>
            <a:lvl1pPr eaLnBrk="0" hangingPunct="0">
              <a:spcBef>
                <a:spcPct val="30000"/>
              </a:spcBef>
              <a:defRPr sz="1300">
                <a:solidFill>
                  <a:schemeClr val="tx1"/>
                </a:solidFill>
                <a:latin typeface="Arial" charset="0"/>
              </a:defRPr>
            </a:lvl1pPr>
            <a:lvl2pPr marL="776516" indent="-298660" eaLnBrk="0" hangingPunct="0">
              <a:spcBef>
                <a:spcPct val="30000"/>
              </a:spcBef>
              <a:defRPr sz="1300">
                <a:solidFill>
                  <a:schemeClr val="tx1"/>
                </a:solidFill>
                <a:latin typeface="Arial" charset="0"/>
              </a:defRPr>
            </a:lvl2pPr>
            <a:lvl3pPr marL="1194641" indent="-238929" eaLnBrk="0" hangingPunct="0">
              <a:spcBef>
                <a:spcPct val="30000"/>
              </a:spcBef>
              <a:defRPr sz="1300">
                <a:solidFill>
                  <a:schemeClr val="tx1"/>
                </a:solidFill>
                <a:latin typeface="Arial" charset="0"/>
              </a:defRPr>
            </a:lvl3pPr>
            <a:lvl4pPr marL="1672497" indent="-238929" eaLnBrk="0" hangingPunct="0">
              <a:spcBef>
                <a:spcPct val="30000"/>
              </a:spcBef>
              <a:defRPr sz="1300">
                <a:solidFill>
                  <a:schemeClr val="tx1"/>
                </a:solidFill>
                <a:latin typeface="Arial" charset="0"/>
              </a:defRPr>
            </a:lvl4pPr>
            <a:lvl5pPr marL="2150353" indent="-238929" eaLnBrk="0" hangingPunct="0">
              <a:spcBef>
                <a:spcPct val="30000"/>
              </a:spcBef>
              <a:defRPr sz="1300">
                <a:solidFill>
                  <a:schemeClr val="tx1"/>
                </a:solidFill>
                <a:latin typeface="Arial" charset="0"/>
              </a:defRPr>
            </a:lvl5pPr>
            <a:lvl6pPr marL="2628209" indent="-238929" eaLnBrk="0" fontAlgn="base" hangingPunct="0">
              <a:spcBef>
                <a:spcPct val="30000"/>
              </a:spcBef>
              <a:spcAft>
                <a:spcPct val="0"/>
              </a:spcAft>
              <a:defRPr sz="1300">
                <a:solidFill>
                  <a:schemeClr val="tx1"/>
                </a:solidFill>
                <a:latin typeface="Arial" charset="0"/>
              </a:defRPr>
            </a:lvl6pPr>
            <a:lvl7pPr marL="3106065" indent="-238929" eaLnBrk="0" fontAlgn="base" hangingPunct="0">
              <a:spcBef>
                <a:spcPct val="30000"/>
              </a:spcBef>
              <a:spcAft>
                <a:spcPct val="0"/>
              </a:spcAft>
              <a:defRPr sz="1300">
                <a:solidFill>
                  <a:schemeClr val="tx1"/>
                </a:solidFill>
                <a:latin typeface="Arial" charset="0"/>
              </a:defRPr>
            </a:lvl7pPr>
            <a:lvl8pPr marL="3583921" indent="-238929" eaLnBrk="0" fontAlgn="base" hangingPunct="0">
              <a:spcBef>
                <a:spcPct val="30000"/>
              </a:spcBef>
              <a:spcAft>
                <a:spcPct val="0"/>
              </a:spcAft>
              <a:defRPr sz="1300">
                <a:solidFill>
                  <a:schemeClr val="tx1"/>
                </a:solidFill>
                <a:latin typeface="Arial" charset="0"/>
              </a:defRPr>
            </a:lvl8pPr>
            <a:lvl9pPr marL="4061777" indent="-238929" eaLnBrk="0" fontAlgn="base" hangingPunct="0">
              <a:spcBef>
                <a:spcPct val="30000"/>
              </a:spcBef>
              <a:spcAft>
                <a:spcPct val="0"/>
              </a:spcAft>
              <a:defRPr sz="1300">
                <a:solidFill>
                  <a:schemeClr val="tx1"/>
                </a:solidFill>
                <a:latin typeface="Arial" charset="0"/>
              </a:defRPr>
            </a:lvl9pPr>
          </a:lstStyle>
          <a:p>
            <a:pPr eaLnBrk="1" hangingPunct="1">
              <a:spcBef>
                <a:spcPct val="0"/>
              </a:spcBef>
            </a:pPr>
            <a:fld id="{BF23EFA3-2C80-42E9-ABA1-CE4ADF7B57D3}" type="slidenum">
              <a:rPr lang="sv-SE" altLang="sv-SE" smtClean="0"/>
              <a:pPr eaLnBrk="1" hangingPunct="1">
                <a:spcBef>
                  <a:spcPct val="0"/>
                </a:spcBef>
              </a:pPr>
              <a:t>1</a:t>
            </a:fld>
            <a:endParaRPr lang="sv-SE" altLang="sv-S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latshållare för bildobjekt 1"/>
          <p:cNvSpPr>
            <a:spLocks noGrp="1" noRot="1" noChangeAspect="1" noTextEdit="1"/>
          </p:cNvSpPr>
          <p:nvPr>
            <p:ph type="sldImg"/>
          </p:nvPr>
        </p:nvSpPr>
        <p:spPr>
          <a:ln/>
        </p:spPr>
      </p:sp>
      <p:sp>
        <p:nvSpPr>
          <p:cNvPr id="21507" name="Platshållare för anteckningar 2"/>
          <p:cNvSpPr>
            <a:spLocks noGrp="1"/>
          </p:cNvSpPr>
          <p:nvPr>
            <p:ph type="body" idx="1"/>
          </p:nvPr>
        </p:nvSpPr>
        <p:spPr>
          <a:noFill/>
        </p:spPr>
        <p:txBody>
          <a:bodyPr/>
          <a:lstStyle/>
          <a:p>
            <a:endParaRPr lang="sv-SE" altLang="sv-SE" smtClean="0"/>
          </a:p>
        </p:txBody>
      </p:sp>
      <p:sp>
        <p:nvSpPr>
          <p:cNvPr id="21508" name="Platshållare för bildnummer 3"/>
          <p:cNvSpPr>
            <a:spLocks noGrp="1"/>
          </p:cNvSpPr>
          <p:nvPr>
            <p:ph type="sldNum" sz="quarter" idx="5"/>
          </p:nvPr>
        </p:nvSpPr>
        <p:spPr>
          <a:noFill/>
        </p:spPr>
        <p:txBody>
          <a:bodyPr/>
          <a:lstStyle>
            <a:lvl1pPr eaLnBrk="0" hangingPunct="0">
              <a:spcBef>
                <a:spcPct val="30000"/>
              </a:spcBef>
              <a:defRPr sz="1300">
                <a:solidFill>
                  <a:schemeClr val="tx1"/>
                </a:solidFill>
                <a:latin typeface="Arial" charset="0"/>
              </a:defRPr>
            </a:lvl1pPr>
            <a:lvl2pPr marL="776516" indent="-298660" eaLnBrk="0" hangingPunct="0">
              <a:spcBef>
                <a:spcPct val="30000"/>
              </a:spcBef>
              <a:defRPr sz="1300">
                <a:solidFill>
                  <a:schemeClr val="tx1"/>
                </a:solidFill>
                <a:latin typeface="Arial" charset="0"/>
              </a:defRPr>
            </a:lvl2pPr>
            <a:lvl3pPr marL="1194641" indent="-238929" eaLnBrk="0" hangingPunct="0">
              <a:spcBef>
                <a:spcPct val="30000"/>
              </a:spcBef>
              <a:defRPr sz="1300">
                <a:solidFill>
                  <a:schemeClr val="tx1"/>
                </a:solidFill>
                <a:latin typeface="Arial" charset="0"/>
              </a:defRPr>
            </a:lvl3pPr>
            <a:lvl4pPr marL="1672497" indent="-238929" eaLnBrk="0" hangingPunct="0">
              <a:spcBef>
                <a:spcPct val="30000"/>
              </a:spcBef>
              <a:defRPr sz="1300">
                <a:solidFill>
                  <a:schemeClr val="tx1"/>
                </a:solidFill>
                <a:latin typeface="Arial" charset="0"/>
              </a:defRPr>
            </a:lvl4pPr>
            <a:lvl5pPr marL="2150353" indent="-238929" eaLnBrk="0" hangingPunct="0">
              <a:spcBef>
                <a:spcPct val="30000"/>
              </a:spcBef>
              <a:defRPr sz="1300">
                <a:solidFill>
                  <a:schemeClr val="tx1"/>
                </a:solidFill>
                <a:latin typeface="Arial" charset="0"/>
              </a:defRPr>
            </a:lvl5pPr>
            <a:lvl6pPr marL="2628209" indent="-238929" eaLnBrk="0" fontAlgn="base" hangingPunct="0">
              <a:spcBef>
                <a:spcPct val="30000"/>
              </a:spcBef>
              <a:spcAft>
                <a:spcPct val="0"/>
              </a:spcAft>
              <a:defRPr sz="1300">
                <a:solidFill>
                  <a:schemeClr val="tx1"/>
                </a:solidFill>
                <a:latin typeface="Arial" charset="0"/>
              </a:defRPr>
            </a:lvl6pPr>
            <a:lvl7pPr marL="3106065" indent="-238929" eaLnBrk="0" fontAlgn="base" hangingPunct="0">
              <a:spcBef>
                <a:spcPct val="30000"/>
              </a:spcBef>
              <a:spcAft>
                <a:spcPct val="0"/>
              </a:spcAft>
              <a:defRPr sz="1300">
                <a:solidFill>
                  <a:schemeClr val="tx1"/>
                </a:solidFill>
                <a:latin typeface="Arial" charset="0"/>
              </a:defRPr>
            </a:lvl7pPr>
            <a:lvl8pPr marL="3583921" indent="-238929" eaLnBrk="0" fontAlgn="base" hangingPunct="0">
              <a:spcBef>
                <a:spcPct val="30000"/>
              </a:spcBef>
              <a:spcAft>
                <a:spcPct val="0"/>
              </a:spcAft>
              <a:defRPr sz="1300">
                <a:solidFill>
                  <a:schemeClr val="tx1"/>
                </a:solidFill>
                <a:latin typeface="Arial" charset="0"/>
              </a:defRPr>
            </a:lvl8pPr>
            <a:lvl9pPr marL="4061777" indent="-238929" eaLnBrk="0" fontAlgn="base" hangingPunct="0">
              <a:spcBef>
                <a:spcPct val="30000"/>
              </a:spcBef>
              <a:spcAft>
                <a:spcPct val="0"/>
              </a:spcAft>
              <a:defRPr sz="1300">
                <a:solidFill>
                  <a:schemeClr val="tx1"/>
                </a:solidFill>
                <a:latin typeface="Arial" charset="0"/>
              </a:defRPr>
            </a:lvl9pPr>
          </a:lstStyle>
          <a:p>
            <a:pPr eaLnBrk="1" hangingPunct="1">
              <a:spcBef>
                <a:spcPct val="0"/>
              </a:spcBef>
            </a:pPr>
            <a:fld id="{1E615717-BF34-4920-BCAA-0A81F959A2F3}" type="slidenum">
              <a:rPr lang="sv-SE" altLang="sv-SE" smtClean="0"/>
              <a:pPr eaLnBrk="1" hangingPunct="1">
                <a:spcBef>
                  <a:spcPct val="0"/>
                </a:spcBef>
              </a:pPr>
              <a:t>10</a:t>
            </a:fld>
            <a:endParaRPr lang="sv-SE" altLang="sv-S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Platshållare för bildobjekt 1"/>
          <p:cNvSpPr>
            <a:spLocks noGrp="1" noRot="1" noChangeAspect="1" noTextEdit="1"/>
          </p:cNvSpPr>
          <p:nvPr>
            <p:ph type="sldImg"/>
          </p:nvPr>
        </p:nvSpPr>
        <p:spPr>
          <a:ln/>
        </p:spPr>
      </p:sp>
      <p:sp>
        <p:nvSpPr>
          <p:cNvPr id="17411" name="Platshållare för anteckningar 2"/>
          <p:cNvSpPr>
            <a:spLocks noGrp="1"/>
          </p:cNvSpPr>
          <p:nvPr>
            <p:ph type="body" idx="1"/>
          </p:nvPr>
        </p:nvSpPr>
        <p:spPr>
          <a:noFill/>
        </p:spPr>
        <p:txBody>
          <a:bodyPr/>
          <a:lstStyle/>
          <a:p>
            <a:r>
              <a:rPr lang="sv-SE" altLang="sv-SE" b="1" dirty="0" smtClean="0"/>
              <a:t>Dokumentation av information till patient och/eller närstående</a:t>
            </a:r>
          </a:p>
          <a:p>
            <a:r>
              <a:rPr lang="sv-SE" altLang="sv-SE" b="1" dirty="0" smtClean="0"/>
              <a:t>Lagrum och styrande förutsättningar</a:t>
            </a:r>
          </a:p>
          <a:p>
            <a:r>
              <a:rPr lang="sv-SE" altLang="sv-SE" dirty="0" smtClean="0"/>
              <a:t>SFS 2010:659 3 kap § 8</a:t>
            </a:r>
          </a:p>
          <a:p>
            <a:r>
              <a:rPr lang="sv-SE" altLang="sv-SE" dirty="0" smtClean="0"/>
              <a:t>Även dokumentationen styrs av lagar</a:t>
            </a:r>
          </a:p>
          <a:p>
            <a:r>
              <a:rPr lang="sv-SE" altLang="sv-SE" dirty="0" smtClean="0"/>
              <a:t>SOSFS:</a:t>
            </a:r>
            <a:r>
              <a:rPr lang="sv-SE" sz="1300" dirty="0"/>
              <a:t>2015:12 (M) Utredning av vårdskador</a:t>
            </a:r>
            <a:endParaRPr lang="sv-SE" altLang="sv-SE" dirty="0" smtClean="0"/>
          </a:p>
        </p:txBody>
      </p:sp>
      <p:sp>
        <p:nvSpPr>
          <p:cNvPr id="17412" name="Platshållare för bildnummer 3"/>
          <p:cNvSpPr>
            <a:spLocks noGrp="1"/>
          </p:cNvSpPr>
          <p:nvPr>
            <p:ph type="sldNum" sz="quarter" idx="5"/>
          </p:nvPr>
        </p:nvSpPr>
        <p:spPr>
          <a:noFill/>
        </p:spPr>
        <p:txBody>
          <a:bodyPr/>
          <a:lstStyle>
            <a:lvl1pPr eaLnBrk="0" hangingPunct="0">
              <a:spcBef>
                <a:spcPct val="30000"/>
              </a:spcBef>
              <a:defRPr sz="1300">
                <a:solidFill>
                  <a:schemeClr val="tx1"/>
                </a:solidFill>
                <a:latin typeface="Arial" charset="0"/>
              </a:defRPr>
            </a:lvl1pPr>
            <a:lvl2pPr marL="776516" indent="-298660" eaLnBrk="0" hangingPunct="0">
              <a:spcBef>
                <a:spcPct val="30000"/>
              </a:spcBef>
              <a:defRPr sz="1300">
                <a:solidFill>
                  <a:schemeClr val="tx1"/>
                </a:solidFill>
                <a:latin typeface="Arial" charset="0"/>
              </a:defRPr>
            </a:lvl2pPr>
            <a:lvl3pPr marL="1194641" indent="-238929" eaLnBrk="0" hangingPunct="0">
              <a:spcBef>
                <a:spcPct val="30000"/>
              </a:spcBef>
              <a:defRPr sz="1300">
                <a:solidFill>
                  <a:schemeClr val="tx1"/>
                </a:solidFill>
                <a:latin typeface="Arial" charset="0"/>
              </a:defRPr>
            </a:lvl3pPr>
            <a:lvl4pPr marL="1672497" indent="-238929" eaLnBrk="0" hangingPunct="0">
              <a:spcBef>
                <a:spcPct val="30000"/>
              </a:spcBef>
              <a:defRPr sz="1300">
                <a:solidFill>
                  <a:schemeClr val="tx1"/>
                </a:solidFill>
                <a:latin typeface="Arial" charset="0"/>
              </a:defRPr>
            </a:lvl4pPr>
            <a:lvl5pPr marL="2150353" indent="-238929" eaLnBrk="0" hangingPunct="0">
              <a:spcBef>
                <a:spcPct val="30000"/>
              </a:spcBef>
              <a:defRPr sz="1300">
                <a:solidFill>
                  <a:schemeClr val="tx1"/>
                </a:solidFill>
                <a:latin typeface="Arial" charset="0"/>
              </a:defRPr>
            </a:lvl5pPr>
            <a:lvl6pPr marL="2628209" indent="-238929" eaLnBrk="0" fontAlgn="base" hangingPunct="0">
              <a:spcBef>
                <a:spcPct val="30000"/>
              </a:spcBef>
              <a:spcAft>
                <a:spcPct val="0"/>
              </a:spcAft>
              <a:defRPr sz="1300">
                <a:solidFill>
                  <a:schemeClr val="tx1"/>
                </a:solidFill>
                <a:latin typeface="Arial" charset="0"/>
              </a:defRPr>
            </a:lvl6pPr>
            <a:lvl7pPr marL="3106065" indent="-238929" eaLnBrk="0" fontAlgn="base" hangingPunct="0">
              <a:spcBef>
                <a:spcPct val="30000"/>
              </a:spcBef>
              <a:spcAft>
                <a:spcPct val="0"/>
              </a:spcAft>
              <a:defRPr sz="1300">
                <a:solidFill>
                  <a:schemeClr val="tx1"/>
                </a:solidFill>
                <a:latin typeface="Arial" charset="0"/>
              </a:defRPr>
            </a:lvl7pPr>
            <a:lvl8pPr marL="3583921" indent="-238929" eaLnBrk="0" fontAlgn="base" hangingPunct="0">
              <a:spcBef>
                <a:spcPct val="30000"/>
              </a:spcBef>
              <a:spcAft>
                <a:spcPct val="0"/>
              </a:spcAft>
              <a:defRPr sz="1300">
                <a:solidFill>
                  <a:schemeClr val="tx1"/>
                </a:solidFill>
                <a:latin typeface="Arial" charset="0"/>
              </a:defRPr>
            </a:lvl8pPr>
            <a:lvl9pPr marL="4061777" indent="-238929" eaLnBrk="0" fontAlgn="base" hangingPunct="0">
              <a:spcBef>
                <a:spcPct val="30000"/>
              </a:spcBef>
              <a:spcAft>
                <a:spcPct val="0"/>
              </a:spcAft>
              <a:defRPr sz="1300">
                <a:solidFill>
                  <a:schemeClr val="tx1"/>
                </a:solidFill>
                <a:latin typeface="Arial" charset="0"/>
              </a:defRPr>
            </a:lvl9pPr>
          </a:lstStyle>
          <a:p>
            <a:pPr eaLnBrk="1" hangingPunct="1">
              <a:spcBef>
                <a:spcPct val="0"/>
              </a:spcBef>
            </a:pPr>
            <a:fld id="{4C33A84D-A41E-409E-BB29-698BBAEAF849}" type="slidenum">
              <a:rPr lang="sv-SE" altLang="sv-SE" smtClean="0"/>
              <a:pPr eaLnBrk="1" hangingPunct="1">
                <a:spcBef>
                  <a:spcPct val="0"/>
                </a:spcBef>
              </a:pPr>
              <a:t>11</a:t>
            </a:fld>
            <a:endParaRPr lang="sv-SE" altLang="sv-S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latshållare för bildobjekt 1"/>
          <p:cNvSpPr>
            <a:spLocks noGrp="1" noRot="1" noChangeAspect="1" noTextEdit="1"/>
          </p:cNvSpPr>
          <p:nvPr>
            <p:ph type="sldImg"/>
          </p:nvPr>
        </p:nvSpPr>
        <p:spPr>
          <a:ln/>
        </p:spPr>
      </p:sp>
      <p:sp>
        <p:nvSpPr>
          <p:cNvPr id="22531" name="Platshållare för anteckningar 2"/>
          <p:cNvSpPr>
            <a:spLocks noGrp="1"/>
          </p:cNvSpPr>
          <p:nvPr>
            <p:ph type="body" idx="1"/>
          </p:nvPr>
        </p:nvSpPr>
        <p:spPr>
          <a:noFill/>
        </p:spPr>
        <p:txBody>
          <a:bodyPr/>
          <a:lstStyle/>
          <a:p>
            <a:r>
              <a:rPr lang="sv-SE" altLang="sv-SE" dirty="0" smtClean="0"/>
              <a:t>Även skriftlig information viktig!</a:t>
            </a:r>
          </a:p>
        </p:txBody>
      </p:sp>
      <p:sp>
        <p:nvSpPr>
          <p:cNvPr id="22532" name="Platshållare för bildnummer 3"/>
          <p:cNvSpPr>
            <a:spLocks noGrp="1"/>
          </p:cNvSpPr>
          <p:nvPr>
            <p:ph type="sldNum" sz="quarter" idx="5"/>
          </p:nvPr>
        </p:nvSpPr>
        <p:spPr>
          <a:noFill/>
        </p:spPr>
        <p:txBody>
          <a:bodyPr/>
          <a:lstStyle>
            <a:lvl1pPr eaLnBrk="0" hangingPunct="0">
              <a:spcBef>
                <a:spcPct val="30000"/>
              </a:spcBef>
              <a:defRPr sz="1300">
                <a:solidFill>
                  <a:schemeClr val="tx1"/>
                </a:solidFill>
                <a:latin typeface="Arial" charset="0"/>
              </a:defRPr>
            </a:lvl1pPr>
            <a:lvl2pPr marL="776516" indent="-298660" eaLnBrk="0" hangingPunct="0">
              <a:spcBef>
                <a:spcPct val="30000"/>
              </a:spcBef>
              <a:defRPr sz="1300">
                <a:solidFill>
                  <a:schemeClr val="tx1"/>
                </a:solidFill>
                <a:latin typeface="Arial" charset="0"/>
              </a:defRPr>
            </a:lvl2pPr>
            <a:lvl3pPr marL="1194641" indent="-238929" eaLnBrk="0" hangingPunct="0">
              <a:spcBef>
                <a:spcPct val="30000"/>
              </a:spcBef>
              <a:defRPr sz="1300">
                <a:solidFill>
                  <a:schemeClr val="tx1"/>
                </a:solidFill>
                <a:latin typeface="Arial" charset="0"/>
              </a:defRPr>
            </a:lvl3pPr>
            <a:lvl4pPr marL="1672497" indent="-238929" eaLnBrk="0" hangingPunct="0">
              <a:spcBef>
                <a:spcPct val="30000"/>
              </a:spcBef>
              <a:defRPr sz="1300">
                <a:solidFill>
                  <a:schemeClr val="tx1"/>
                </a:solidFill>
                <a:latin typeface="Arial" charset="0"/>
              </a:defRPr>
            </a:lvl4pPr>
            <a:lvl5pPr marL="2150353" indent="-238929" eaLnBrk="0" hangingPunct="0">
              <a:spcBef>
                <a:spcPct val="30000"/>
              </a:spcBef>
              <a:defRPr sz="1300">
                <a:solidFill>
                  <a:schemeClr val="tx1"/>
                </a:solidFill>
                <a:latin typeface="Arial" charset="0"/>
              </a:defRPr>
            </a:lvl5pPr>
            <a:lvl6pPr marL="2628209" indent="-238929" eaLnBrk="0" fontAlgn="base" hangingPunct="0">
              <a:spcBef>
                <a:spcPct val="30000"/>
              </a:spcBef>
              <a:spcAft>
                <a:spcPct val="0"/>
              </a:spcAft>
              <a:defRPr sz="1300">
                <a:solidFill>
                  <a:schemeClr val="tx1"/>
                </a:solidFill>
                <a:latin typeface="Arial" charset="0"/>
              </a:defRPr>
            </a:lvl6pPr>
            <a:lvl7pPr marL="3106065" indent="-238929" eaLnBrk="0" fontAlgn="base" hangingPunct="0">
              <a:spcBef>
                <a:spcPct val="30000"/>
              </a:spcBef>
              <a:spcAft>
                <a:spcPct val="0"/>
              </a:spcAft>
              <a:defRPr sz="1300">
                <a:solidFill>
                  <a:schemeClr val="tx1"/>
                </a:solidFill>
                <a:latin typeface="Arial" charset="0"/>
              </a:defRPr>
            </a:lvl7pPr>
            <a:lvl8pPr marL="3583921" indent="-238929" eaLnBrk="0" fontAlgn="base" hangingPunct="0">
              <a:spcBef>
                <a:spcPct val="30000"/>
              </a:spcBef>
              <a:spcAft>
                <a:spcPct val="0"/>
              </a:spcAft>
              <a:defRPr sz="1300">
                <a:solidFill>
                  <a:schemeClr val="tx1"/>
                </a:solidFill>
                <a:latin typeface="Arial" charset="0"/>
              </a:defRPr>
            </a:lvl8pPr>
            <a:lvl9pPr marL="4061777" indent="-238929" eaLnBrk="0" fontAlgn="base" hangingPunct="0">
              <a:spcBef>
                <a:spcPct val="30000"/>
              </a:spcBef>
              <a:spcAft>
                <a:spcPct val="0"/>
              </a:spcAft>
              <a:defRPr sz="1300">
                <a:solidFill>
                  <a:schemeClr val="tx1"/>
                </a:solidFill>
                <a:latin typeface="Arial" charset="0"/>
              </a:defRPr>
            </a:lvl9pPr>
          </a:lstStyle>
          <a:p>
            <a:pPr eaLnBrk="1" hangingPunct="1">
              <a:spcBef>
                <a:spcPct val="0"/>
              </a:spcBef>
            </a:pPr>
            <a:fld id="{9F9F9D8D-6F64-48C5-8F0F-6CACB8BC3A9F}" type="slidenum">
              <a:rPr lang="sv-SE" altLang="sv-SE" smtClean="0"/>
              <a:pPr eaLnBrk="1" hangingPunct="1">
                <a:spcBef>
                  <a:spcPct val="0"/>
                </a:spcBef>
              </a:pPr>
              <a:t>12</a:t>
            </a:fld>
            <a:endParaRPr lang="sv-SE" altLang="sv-S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Platshållare för bildobjekt 1"/>
          <p:cNvSpPr>
            <a:spLocks noGrp="1" noRot="1" noChangeAspect="1" noTextEdit="1"/>
          </p:cNvSpPr>
          <p:nvPr>
            <p:ph type="sldImg"/>
          </p:nvPr>
        </p:nvSpPr>
        <p:spPr>
          <a:ln/>
        </p:spPr>
      </p:sp>
      <p:sp>
        <p:nvSpPr>
          <p:cNvPr id="23555" name="Platshållare för anteckningar 2"/>
          <p:cNvSpPr>
            <a:spLocks noGrp="1"/>
          </p:cNvSpPr>
          <p:nvPr>
            <p:ph type="body" idx="1"/>
          </p:nvPr>
        </p:nvSpPr>
        <p:spPr>
          <a:noFill/>
        </p:spPr>
        <p:txBody>
          <a:bodyPr/>
          <a:lstStyle/>
          <a:p>
            <a:r>
              <a:rPr lang="sv-SE" altLang="sv-SE" smtClean="0"/>
              <a:t>Öva gärna på behandlingsinformation du vanligtvis ger</a:t>
            </a:r>
          </a:p>
        </p:txBody>
      </p:sp>
      <p:sp>
        <p:nvSpPr>
          <p:cNvPr id="23556" name="Platshållare för bildnummer 3"/>
          <p:cNvSpPr>
            <a:spLocks noGrp="1"/>
          </p:cNvSpPr>
          <p:nvPr>
            <p:ph type="sldNum" sz="quarter" idx="5"/>
          </p:nvPr>
        </p:nvSpPr>
        <p:spPr>
          <a:noFill/>
        </p:spPr>
        <p:txBody>
          <a:bodyPr/>
          <a:lstStyle>
            <a:lvl1pPr eaLnBrk="0" hangingPunct="0">
              <a:spcBef>
                <a:spcPct val="30000"/>
              </a:spcBef>
              <a:defRPr sz="1300">
                <a:solidFill>
                  <a:schemeClr val="tx1"/>
                </a:solidFill>
                <a:latin typeface="Arial" charset="0"/>
              </a:defRPr>
            </a:lvl1pPr>
            <a:lvl2pPr marL="776516" indent="-298660" eaLnBrk="0" hangingPunct="0">
              <a:spcBef>
                <a:spcPct val="30000"/>
              </a:spcBef>
              <a:defRPr sz="1300">
                <a:solidFill>
                  <a:schemeClr val="tx1"/>
                </a:solidFill>
                <a:latin typeface="Arial" charset="0"/>
              </a:defRPr>
            </a:lvl2pPr>
            <a:lvl3pPr marL="1194641" indent="-238929" eaLnBrk="0" hangingPunct="0">
              <a:spcBef>
                <a:spcPct val="30000"/>
              </a:spcBef>
              <a:defRPr sz="1300">
                <a:solidFill>
                  <a:schemeClr val="tx1"/>
                </a:solidFill>
                <a:latin typeface="Arial" charset="0"/>
              </a:defRPr>
            </a:lvl3pPr>
            <a:lvl4pPr marL="1672497" indent="-238929" eaLnBrk="0" hangingPunct="0">
              <a:spcBef>
                <a:spcPct val="30000"/>
              </a:spcBef>
              <a:defRPr sz="1300">
                <a:solidFill>
                  <a:schemeClr val="tx1"/>
                </a:solidFill>
                <a:latin typeface="Arial" charset="0"/>
              </a:defRPr>
            </a:lvl4pPr>
            <a:lvl5pPr marL="2150353" indent="-238929" eaLnBrk="0" hangingPunct="0">
              <a:spcBef>
                <a:spcPct val="30000"/>
              </a:spcBef>
              <a:defRPr sz="1300">
                <a:solidFill>
                  <a:schemeClr val="tx1"/>
                </a:solidFill>
                <a:latin typeface="Arial" charset="0"/>
              </a:defRPr>
            </a:lvl5pPr>
            <a:lvl6pPr marL="2628209" indent="-238929" eaLnBrk="0" fontAlgn="base" hangingPunct="0">
              <a:spcBef>
                <a:spcPct val="30000"/>
              </a:spcBef>
              <a:spcAft>
                <a:spcPct val="0"/>
              </a:spcAft>
              <a:defRPr sz="1300">
                <a:solidFill>
                  <a:schemeClr val="tx1"/>
                </a:solidFill>
                <a:latin typeface="Arial" charset="0"/>
              </a:defRPr>
            </a:lvl6pPr>
            <a:lvl7pPr marL="3106065" indent="-238929" eaLnBrk="0" fontAlgn="base" hangingPunct="0">
              <a:spcBef>
                <a:spcPct val="30000"/>
              </a:spcBef>
              <a:spcAft>
                <a:spcPct val="0"/>
              </a:spcAft>
              <a:defRPr sz="1300">
                <a:solidFill>
                  <a:schemeClr val="tx1"/>
                </a:solidFill>
                <a:latin typeface="Arial" charset="0"/>
              </a:defRPr>
            </a:lvl7pPr>
            <a:lvl8pPr marL="3583921" indent="-238929" eaLnBrk="0" fontAlgn="base" hangingPunct="0">
              <a:spcBef>
                <a:spcPct val="30000"/>
              </a:spcBef>
              <a:spcAft>
                <a:spcPct val="0"/>
              </a:spcAft>
              <a:defRPr sz="1300">
                <a:solidFill>
                  <a:schemeClr val="tx1"/>
                </a:solidFill>
                <a:latin typeface="Arial" charset="0"/>
              </a:defRPr>
            </a:lvl8pPr>
            <a:lvl9pPr marL="4061777" indent="-238929" eaLnBrk="0" fontAlgn="base" hangingPunct="0">
              <a:spcBef>
                <a:spcPct val="30000"/>
              </a:spcBef>
              <a:spcAft>
                <a:spcPct val="0"/>
              </a:spcAft>
              <a:defRPr sz="1300">
                <a:solidFill>
                  <a:schemeClr val="tx1"/>
                </a:solidFill>
                <a:latin typeface="Arial" charset="0"/>
              </a:defRPr>
            </a:lvl9pPr>
          </a:lstStyle>
          <a:p>
            <a:pPr eaLnBrk="1" hangingPunct="1">
              <a:spcBef>
                <a:spcPct val="0"/>
              </a:spcBef>
            </a:pPr>
            <a:fld id="{D4371151-F1E4-48DF-A0FF-30AD7F67EE3C}" type="slidenum">
              <a:rPr lang="sv-SE" altLang="sv-SE" smtClean="0"/>
              <a:pPr eaLnBrk="1" hangingPunct="1">
                <a:spcBef>
                  <a:spcPct val="0"/>
                </a:spcBef>
              </a:pPr>
              <a:t>13</a:t>
            </a:fld>
            <a:endParaRPr lang="sv-SE" altLang="sv-S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latshållare för bildobjekt 1"/>
          <p:cNvSpPr>
            <a:spLocks noGrp="1" noRot="1" noChangeAspect="1" noTextEdit="1"/>
          </p:cNvSpPr>
          <p:nvPr>
            <p:ph type="sldImg"/>
          </p:nvPr>
        </p:nvSpPr>
        <p:spPr>
          <a:ln/>
        </p:spPr>
      </p:sp>
      <p:sp>
        <p:nvSpPr>
          <p:cNvPr id="24579" name="Platshållare för anteckningar 2"/>
          <p:cNvSpPr>
            <a:spLocks noGrp="1"/>
          </p:cNvSpPr>
          <p:nvPr>
            <p:ph type="body" idx="1"/>
          </p:nvPr>
        </p:nvSpPr>
        <p:spPr>
          <a:noFill/>
        </p:spPr>
        <p:txBody>
          <a:bodyPr/>
          <a:lstStyle/>
          <a:p>
            <a:endParaRPr lang="sv-SE" altLang="sv-SE" smtClean="0"/>
          </a:p>
        </p:txBody>
      </p:sp>
      <p:sp>
        <p:nvSpPr>
          <p:cNvPr id="24580" name="Platshållare för bildnummer 3"/>
          <p:cNvSpPr>
            <a:spLocks noGrp="1"/>
          </p:cNvSpPr>
          <p:nvPr>
            <p:ph type="sldNum" sz="quarter" idx="5"/>
          </p:nvPr>
        </p:nvSpPr>
        <p:spPr>
          <a:noFill/>
        </p:spPr>
        <p:txBody>
          <a:bodyPr/>
          <a:lstStyle>
            <a:lvl1pPr eaLnBrk="0" hangingPunct="0">
              <a:spcBef>
                <a:spcPct val="30000"/>
              </a:spcBef>
              <a:defRPr sz="1300">
                <a:solidFill>
                  <a:schemeClr val="tx1"/>
                </a:solidFill>
                <a:latin typeface="Arial" charset="0"/>
              </a:defRPr>
            </a:lvl1pPr>
            <a:lvl2pPr marL="776516" indent="-298660" eaLnBrk="0" hangingPunct="0">
              <a:spcBef>
                <a:spcPct val="30000"/>
              </a:spcBef>
              <a:defRPr sz="1300">
                <a:solidFill>
                  <a:schemeClr val="tx1"/>
                </a:solidFill>
                <a:latin typeface="Arial" charset="0"/>
              </a:defRPr>
            </a:lvl2pPr>
            <a:lvl3pPr marL="1194641" indent="-238929" eaLnBrk="0" hangingPunct="0">
              <a:spcBef>
                <a:spcPct val="30000"/>
              </a:spcBef>
              <a:defRPr sz="1300">
                <a:solidFill>
                  <a:schemeClr val="tx1"/>
                </a:solidFill>
                <a:latin typeface="Arial" charset="0"/>
              </a:defRPr>
            </a:lvl3pPr>
            <a:lvl4pPr marL="1672497" indent="-238929" eaLnBrk="0" hangingPunct="0">
              <a:spcBef>
                <a:spcPct val="30000"/>
              </a:spcBef>
              <a:defRPr sz="1300">
                <a:solidFill>
                  <a:schemeClr val="tx1"/>
                </a:solidFill>
                <a:latin typeface="Arial" charset="0"/>
              </a:defRPr>
            </a:lvl4pPr>
            <a:lvl5pPr marL="2150353" indent="-238929" eaLnBrk="0" hangingPunct="0">
              <a:spcBef>
                <a:spcPct val="30000"/>
              </a:spcBef>
              <a:defRPr sz="1300">
                <a:solidFill>
                  <a:schemeClr val="tx1"/>
                </a:solidFill>
                <a:latin typeface="Arial" charset="0"/>
              </a:defRPr>
            </a:lvl5pPr>
            <a:lvl6pPr marL="2628209" indent="-238929" eaLnBrk="0" fontAlgn="base" hangingPunct="0">
              <a:spcBef>
                <a:spcPct val="30000"/>
              </a:spcBef>
              <a:spcAft>
                <a:spcPct val="0"/>
              </a:spcAft>
              <a:defRPr sz="1300">
                <a:solidFill>
                  <a:schemeClr val="tx1"/>
                </a:solidFill>
                <a:latin typeface="Arial" charset="0"/>
              </a:defRPr>
            </a:lvl6pPr>
            <a:lvl7pPr marL="3106065" indent="-238929" eaLnBrk="0" fontAlgn="base" hangingPunct="0">
              <a:spcBef>
                <a:spcPct val="30000"/>
              </a:spcBef>
              <a:spcAft>
                <a:spcPct val="0"/>
              </a:spcAft>
              <a:defRPr sz="1300">
                <a:solidFill>
                  <a:schemeClr val="tx1"/>
                </a:solidFill>
                <a:latin typeface="Arial" charset="0"/>
              </a:defRPr>
            </a:lvl7pPr>
            <a:lvl8pPr marL="3583921" indent="-238929" eaLnBrk="0" fontAlgn="base" hangingPunct="0">
              <a:spcBef>
                <a:spcPct val="30000"/>
              </a:spcBef>
              <a:spcAft>
                <a:spcPct val="0"/>
              </a:spcAft>
              <a:defRPr sz="1300">
                <a:solidFill>
                  <a:schemeClr val="tx1"/>
                </a:solidFill>
                <a:latin typeface="Arial" charset="0"/>
              </a:defRPr>
            </a:lvl8pPr>
            <a:lvl9pPr marL="4061777" indent="-238929" eaLnBrk="0" fontAlgn="base" hangingPunct="0">
              <a:spcBef>
                <a:spcPct val="30000"/>
              </a:spcBef>
              <a:spcAft>
                <a:spcPct val="0"/>
              </a:spcAft>
              <a:defRPr sz="1300">
                <a:solidFill>
                  <a:schemeClr val="tx1"/>
                </a:solidFill>
                <a:latin typeface="Arial" charset="0"/>
              </a:defRPr>
            </a:lvl9pPr>
          </a:lstStyle>
          <a:p>
            <a:pPr eaLnBrk="1" hangingPunct="1">
              <a:spcBef>
                <a:spcPct val="0"/>
              </a:spcBef>
            </a:pPr>
            <a:fld id="{000EBE0A-7739-4901-ADE5-9877B18F26AE}" type="slidenum">
              <a:rPr lang="sv-SE" altLang="sv-SE" smtClean="0"/>
              <a:pPr eaLnBrk="1" hangingPunct="1">
                <a:spcBef>
                  <a:spcPct val="0"/>
                </a:spcBef>
              </a:pPr>
              <a:t>14</a:t>
            </a:fld>
            <a:endParaRPr lang="sv-SE" altLang="sv-S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Platshållare för bildobjekt 1"/>
          <p:cNvSpPr>
            <a:spLocks noGrp="1" noRot="1" noChangeAspect="1" noTextEdit="1"/>
          </p:cNvSpPr>
          <p:nvPr>
            <p:ph type="sldImg"/>
          </p:nvPr>
        </p:nvSpPr>
        <p:spPr>
          <a:ln/>
        </p:spPr>
      </p:sp>
      <p:sp>
        <p:nvSpPr>
          <p:cNvPr id="15363" name="Platshållare för anteckningar 2"/>
          <p:cNvSpPr>
            <a:spLocks noGrp="1"/>
          </p:cNvSpPr>
          <p:nvPr>
            <p:ph type="body" idx="1"/>
          </p:nvPr>
        </p:nvSpPr>
        <p:spPr>
          <a:noFill/>
        </p:spPr>
        <p:txBody>
          <a:bodyPr/>
          <a:lstStyle/>
          <a:p>
            <a:endParaRPr lang="sv-SE" altLang="sv-SE" smtClean="0"/>
          </a:p>
        </p:txBody>
      </p:sp>
      <p:sp>
        <p:nvSpPr>
          <p:cNvPr id="15364" name="Platshållare för bildnummer 3"/>
          <p:cNvSpPr>
            <a:spLocks noGrp="1"/>
          </p:cNvSpPr>
          <p:nvPr>
            <p:ph type="sldNum" sz="quarter" idx="5"/>
          </p:nvPr>
        </p:nvSpPr>
        <p:spPr>
          <a:noFill/>
        </p:spPr>
        <p:txBody>
          <a:bodyPr/>
          <a:lstStyle>
            <a:lvl1pPr eaLnBrk="0" hangingPunct="0">
              <a:spcBef>
                <a:spcPct val="30000"/>
              </a:spcBef>
              <a:defRPr sz="1300">
                <a:solidFill>
                  <a:schemeClr val="tx1"/>
                </a:solidFill>
                <a:latin typeface="Arial" charset="0"/>
              </a:defRPr>
            </a:lvl1pPr>
            <a:lvl2pPr marL="776516" indent="-298660" eaLnBrk="0" hangingPunct="0">
              <a:spcBef>
                <a:spcPct val="30000"/>
              </a:spcBef>
              <a:defRPr sz="1300">
                <a:solidFill>
                  <a:schemeClr val="tx1"/>
                </a:solidFill>
                <a:latin typeface="Arial" charset="0"/>
              </a:defRPr>
            </a:lvl2pPr>
            <a:lvl3pPr marL="1194641" indent="-238929" eaLnBrk="0" hangingPunct="0">
              <a:spcBef>
                <a:spcPct val="30000"/>
              </a:spcBef>
              <a:defRPr sz="1300">
                <a:solidFill>
                  <a:schemeClr val="tx1"/>
                </a:solidFill>
                <a:latin typeface="Arial" charset="0"/>
              </a:defRPr>
            </a:lvl3pPr>
            <a:lvl4pPr marL="1672497" indent="-238929" eaLnBrk="0" hangingPunct="0">
              <a:spcBef>
                <a:spcPct val="30000"/>
              </a:spcBef>
              <a:defRPr sz="1300">
                <a:solidFill>
                  <a:schemeClr val="tx1"/>
                </a:solidFill>
                <a:latin typeface="Arial" charset="0"/>
              </a:defRPr>
            </a:lvl4pPr>
            <a:lvl5pPr marL="2150353" indent="-238929" eaLnBrk="0" hangingPunct="0">
              <a:spcBef>
                <a:spcPct val="30000"/>
              </a:spcBef>
              <a:defRPr sz="1300">
                <a:solidFill>
                  <a:schemeClr val="tx1"/>
                </a:solidFill>
                <a:latin typeface="Arial" charset="0"/>
              </a:defRPr>
            </a:lvl5pPr>
            <a:lvl6pPr marL="2628209" indent="-238929" eaLnBrk="0" fontAlgn="base" hangingPunct="0">
              <a:spcBef>
                <a:spcPct val="30000"/>
              </a:spcBef>
              <a:spcAft>
                <a:spcPct val="0"/>
              </a:spcAft>
              <a:defRPr sz="1300">
                <a:solidFill>
                  <a:schemeClr val="tx1"/>
                </a:solidFill>
                <a:latin typeface="Arial" charset="0"/>
              </a:defRPr>
            </a:lvl6pPr>
            <a:lvl7pPr marL="3106065" indent="-238929" eaLnBrk="0" fontAlgn="base" hangingPunct="0">
              <a:spcBef>
                <a:spcPct val="30000"/>
              </a:spcBef>
              <a:spcAft>
                <a:spcPct val="0"/>
              </a:spcAft>
              <a:defRPr sz="1300">
                <a:solidFill>
                  <a:schemeClr val="tx1"/>
                </a:solidFill>
                <a:latin typeface="Arial" charset="0"/>
              </a:defRPr>
            </a:lvl7pPr>
            <a:lvl8pPr marL="3583921" indent="-238929" eaLnBrk="0" fontAlgn="base" hangingPunct="0">
              <a:spcBef>
                <a:spcPct val="30000"/>
              </a:spcBef>
              <a:spcAft>
                <a:spcPct val="0"/>
              </a:spcAft>
              <a:defRPr sz="1300">
                <a:solidFill>
                  <a:schemeClr val="tx1"/>
                </a:solidFill>
                <a:latin typeface="Arial" charset="0"/>
              </a:defRPr>
            </a:lvl8pPr>
            <a:lvl9pPr marL="4061777" indent="-238929" eaLnBrk="0" fontAlgn="base" hangingPunct="0">
              <a:spcBef>
                <a:spcPct val="30000"/>
              </a:spcBef>
              <a:spcAft>
                <a:spcPct val="0"/>
              </a:spcAft>
              <a:defRPr sz="1300">
                <a:solidFill>
                  <a:schemeClr val="tx1"/>
                </a:solidFill>
                <a:latin typeface="Arial" charset="0"/>
              </a:defRPr>
            </a:lvl9pPr>
          </a:lstStyle>
          <a:p>
            <a:pPr eaLnBrk="1" hangingPunct="1">
              <a:spcBef>
                <a:spcPct val="0"/>
              </a:spcBef>
            </a:pPr>
            <a:fld id="{96EFF6A0-D31C-4B67-8863-6A066246933C}" type="slidenum">
              <a:rPr lang="sv-SE" altLang="sv-SE" smtClean="0"/>
              <a:pPr eaLnBrk="1" hangingPunct="1">
                <a:spcBef>
                  <a:spcPct val="0"/>
                </a:spcBef>
              </a:pPr>
              <a:t>2</a:t>
            </a:fld>
            <a:endParaRPr lang="sv-SE" altLang="sv-S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965200" y="771525"/>
            <a:ext cx="4865688" cy="3651250"/>
          </a:xfrm>
        </p:spPr>
      </p:sp>
      <p:sp>
        <p:nvSpPr>
          <p:cNvPr id="3" name="Platshållare för anteckningar 2"/>
          <p:cNvSpPr>
            <a:spLocks noGrp="1"/>
          </p:cNvSpPr>
          <p:nvPr>
            <p:ph type="body" idx="1"/>
          </p:nvPr>
        </p:nvSpPr>
        <p:spPr/>
        <p:txBody>
          <a:bodyPr/>
          <a:lstStyle/>
          <a:p>
            <a:pPr defTabSz="955712">
              <a:defRPr/>
            </a:pPr>
            <a:r>
              <a:rPr lang="sv-SE" altLang="sv-SE" dirty="0" smtClean="0"/>
              <a:t>Patientlagens syfte är att stärka och främja patientens ställning, patientens integritet, självbestämmande och delaktighet. Det innebär bland annat att patienten får större möjlighet att välja utförare i andra landsting och ett tydligare krav på hälso- och sjukvårdspersonalen att ge patienterna en anpassad information. Patienten ses som en partner till vårdgivaren och tar en aktiv roll i vården. Den nya lagen vill ge möjlighet att driva på utvecklingen att arbeta på nya arbetssätt, bemötande och kommunikation som ökar kvaliteten i mötet med patienten. Tandvården omfattas inte av lagen.</a:t>
            </a:r>
          </a:p>
          <a:p>
            <a:endParaRPr lang="sv-SE" altLang="sv-SE" dirty="0" smtClean="0">
              <a:ea typeface="Geneva"/>
            </a:endParaRPr>
          </a:p>
          <a:p>
            <a:r>
              <a:rPr lang="sv-SE" altLang="sv-SE" dirty="0" smtClean="0">
                <a:ea typeface="Geneva"/>
              </a:rPr>
              <a:t>Patientmaktsutredningen föreslog att Hälso- och sjukvårdslagen (HSL) upphävs och ersätts av en ny lag – lagen om organisation av hälso- och sjukvårdsverksamhet. Förslagen bereds för närvarande i Regeringskansliet.</a:t>
            </a:r>
          </a:p>
          <a:p>
            <a:endParaRPr lang="sv-SE" altLang="sv-SE" dirty="0" smtClean="0">
              <a:ea typeface="Geneva"/>
            </a:endParaRPr>
          </a:p>
          <a:p>
            <a:r>
              <a:rPr lang="sv-SE" altLang="sv-SE" dirty="0" smtClean="0">
                <a:ea typeface="Geneva"/>
              </a:rPr>
              <a:t>Om och när lagen om organisation av hälso- och sjukvårdsverksamhet träder i kraft och HSL upphävs ser Sveriges generella lagar som rör hälso- och sjukvård ut som på bilden.</a:t>
            </a:r>
          </a:p>
          <a:p>
            <a:endParaRPr lang="sv-SE" dirty="0"/>
          </a:p>
        </p:txBody>
      </p:sp>
      <p:sp>
        <p:nvSpPr>
          <p:cNvPr id="4" name="Platshållare för bildnummer 3"/>
          <p:cNvSpPr>
            <a:spLocks noGrp="1"/>
          </p:cNvSpPr>
          <p:nvPr>
            <p:ph type="sldNum" sz="quarter" idx="10"/>
          </p:nvPr>
        </p:nvSpPr>
        <p:spPr/>
        <p:txBody>
          <a:bodyPr/>
          <a:lstStyle/>
          <a:p>
            <a:pPr>
              <a:defRPr/>
            </a:pPr>
            <a:fld id="{A3FFA54D-A680-4697-A51C-0FDB9D598898}" type="slidenum">
              <a:rPr lang="sv-SE" smtClean="0">
                <a:solidFill>
                  <a:prstClr val="black"/>
                </a:solidFill>
              </a:rPr>
              <a:pPr>
                <a:defRPr/>
              </a:pPr>
              <a:t>3</a:t>
            </a:fld>
            <a:endParaRPr lang="sv-SE">
              <a:solidFill>
                <a:prstClr val="black"/>
              </a:solidFill>
            </a:endParaRPr>
          </a:p>
        </p:txBody>
      </p:sp>
    </p:spTree>
    <p:extLst>
      <p:ext uri="{BB962C8B-B14F-4D97-AF65-F5344CB8AC3E}">
        <p14:creationId xmlns:p14="http://schemas.microsoft.com/office/powerpoint/2010/main" val="3700040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965200" y="771525"/>
            <a:ext cx="4865688" cy="3651250"/>
          </a:xfrm>
        </p:spPr>
      </p:sp>
      <p:sp>
        <p:nvSpPr>
          <p:cNvPr id="3" name="Platshållare för anteckningar 2"/>
          <p:cNvSpPr>
            <a:spLocks noGrp="1"/>
          </p:cNvSpPr>
          <p:nvPr>
            <p:ph type="body" idx="1"/>
          </p:nvPr>
        </p:nvSpPr>
        <p:spPr/>
        <p:txBody>
          <a:bodyPr/>
          <a:lstStyle/>
          <a:p>
            <a:r>
              <a:rPr lang="sv-SE" dirty="0"/>
              <a:t>Lagens kapitelindelning. </a:t>
            </a:r>
          </a:p>
          <a:p>
            <a:endParaRPr lang="sv-SE" dirty="0" smtClean="0"/>
          </a:p>
          <a:p>
            <a:r>
              <a:rPr lang="sv-SE" altLang="sv-SE" dirty="0" smtClean="0">
                <a:ea typeface="Geneva"/>
              </a:rPr>
              <a:t>Patientlagen innehåller ett stort antal bestämmelser om patientens ställning som redan i dag återfinns i andra lagar. </a:t>
            </a:r>
          </a:p>
          <a:p>
            <a:endParaRPr lang="sv-SE" dirty="0"/>
          </a:p>
        </p:txBody>
      </p:sp>
      <p:sp>
        <p:nvSpPr>
          <p:cNvPr id="4" name="Platshållare för bildnummer 3"/>
          <p:cNvSpPr>
            <a:spLocks noGrp="1"/>
          </p:cNvSpPr>
          <p:nvPr>
            <p:ph type="sldNum" sz="quarter" idx="10"/>
          </p:nvPr>
        </p:nvSpPr>
        <p:spPr/>
        <p:txBody>
          <a:bodyPr/>
          <a:lstStyle/>
          <a:p>
            <a:pPr>
              <a:defRPr/>
            </a:pPr>
            <a:fld id="{A3FFA54D-A680-4697-A51C-0FDB9D598898}" type="slidenum">
              <a:rPr lang="sv-SE" smtClean="0"/>
              <a:pPr>
                <a:defRPr/>
              </a:pPr>
              <a:t>4</a:t>
            </a:fld>
            <a:endParaRPr lang="sv-SE"/>
          </a:p>
        </p:txBody>
      </p:sp>
    </p:spTree>
    <p:extLst>
      <p:ext uri="{BB962C8B-B14F-4D97-AF65-F5344CB8AC3E}">
        <p14:creationId xmlns:p14="http://schemas.microsoft.com/office/powerpoint/2010/main" val="1297428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965200" y="771525"/>
            <a:ext cx="4865688" cy="3651250"/>
          </a:xfrm>
        </p:spPr>
      </p:sp>
      <p:sp>
        <p:nvSpPr>
          <p:cNvPr id="3" name="Platshållare för anteckningar 2"/>
          <p:cNvSpPr>
            <a:spLocks noGrp="1"/>
          </p:cNvSpPr>
          <p:nvPr>
            <p:ph type="body" idx="1"/>
          </p:nvPr>
        </p:nvSpPr>
        <p:spPr/>
        <p:txBody>
          <a:bodyPr/>
          <a:lstStyle/>
          <a:p>
            <a:r>
              <a:rPr lang="sv-SE" altLang="sv-SE" dirty="0" smtClean="0">
                <a:ea typeface="Geneva"/>
              </a:rPr>
              <a:t>Informationsplikten förtydligas och utökas så patienten ska få information enligt punktlistan, om det är relevant i det enskilda fallet.</a:t>
            </a:r>
          </a:p>
          <a:p>
            <a:endParaRPr lang="sv-SE" altLang="sv-SE" dirty="0" smtClean="0">
              <a:ea typeface="Geneva"/>
            </a:endParaRPr>
          </a:p>
          <a:p>
            <a:r>
              <a:rPr lang="sv-SE" dirty="0"/>
              <a:t>Ovanstående informationspunkter motsvarar eller kan anses gälla redan idag enligt bestämmelser i HSL och patientsäkerhetslagen. </a:t>
            </a:r>
          </a:p>
          <a:p>
            <a:endParaRPr lang="sv-SE" dirty="0"/>
          </a:p>
          <a:p>
            <a:r>
              <a:rPr lang="sv-SE" altLang="sv-SE" dirty="0" smtClean="0">
                <a:ea typeface="Geneva"/>
              </a:rPr>
              <a:t>Punkt 1 &amp; 2: Motsvarighet finns i hälso- och sjukvårdslagen och patientsäkerhetslagen.</a:t>
            </a:r>
          </a:p>
          <a:p>
            <a:endParaRPr lang="sv-SE" altLang="sv-SE" dirty="0" smtClean="0">
              <a:ea typeface="Geneva"/>
            </a:endParaRPr>
          </a:p>
          <a:p>
            <a:r>
              <a:rPr lang="sv-SE" altLang="sv-SE" dirty="0" smtClean="0">
                <a:ea typeface="Geneva"/>
              </a:rPr>
              <a:t>Punkt 3: Nyhet</a:t>
            </a:r>
          </a:p>
          <a:p>
            <a:endParaRPr lang="sv-SE" altLang="sv-SE" dirty="0" smtClean="0">
              <a:ea typeface="Geneva"/>
            </a:endParaRPr>
          </a:p>
          <a:p>
            <a:r>
              <a:rPr lang="sv-SE" altLang="sv-SE" dirty="0" smtClean="0">
                <a:ea typeface="Geneva"/>
              </a:rPr>
              <a:t>Punkt 4 – 7: Förtydligar vad som i stort sett kan anses gälla redan idag i hälso- och sjukvårdslagen och patientsäkerhetslagen.</a:t>
            </a:r>
          </a:p>
          <a:p>
            <a:endParaRPr lang="sv-SE" altLang="sv-SE" dirty="0" smtClean="0">
              <a:ea typeface="Geneva"/>
            </a:endParaRPr>
          </a:p>
          <a:p>
            <a:r>
              <a:rPr lang="sv-SE" altLang="sv-SE" dirty="0" smtClean="0">
                <a:ea typeface="Geneva"/>
              </a:rPr>
              <a:t>Punkt 8: Motsvarighet finns i hälso- och sjukvårdslagen. </a:t>
            </a:r>
          </a:p>
          <a:p>
            <a:endParaRPr lang="sv-SE" altLang="sv-SE" dirty="0" smtClean="0">
              <a:ea typeface="Geneva"/>
            </a:endParaRPr>
          </a:p>
          <a:p>
            <a:r>
              <a:rPr lang="sv-SE" dirty="0"/>
              <a:t>Vårdgivarens ansvar enligt 2b § HSL medför en skyldighet att organisera verksamheten så att kravet på fullgod information kan upprätthållas. </a:t>
            </a:r>
          </a:p>
          <a:p>
            <a:pPr defTabSz="787310">
              <a:defRPr/>
            </a:pPr>
            <a:r>
              <a:rPr lang="sv-SE" dirty="0"/>
              <a:t>Informationen ska således anpassas efter vad som är relevant i det enskilda fallet. Ett gemensamt ansvar mellan vårdgivaren/verksamhetschefen, hemlandstinget och vårdlandstinget att försäkra sig om att patienten blivit informerad.</a:t>
            </a:r>
            <a:endParaRPr lang="sv-SE" altLang="sv-SE" dirty="0" smtClean="0">
              <a:ea typeface="Geneva"/>
            </a:endParaRPr>
          </a:p>
          <a:p>
            <a:endParaRPr lang="sv-SE" altLang="sv-SE" dirty="0" smtClean="0">
              <a:ea typeface="Geneva"/>
            </a:endParaRPr>
          </a:p>
          <a:p>
            <a:endParaRPr lang="sv-SE" dirty="0"/>
          </a:p>
        </p:txBody>
      </p:sp>
      <p:sp>
        <p:nvSpPr>
          <p:cNvPr id="4" name="Platshållare för bildnummer 3"/>
          <p:cNvSpPr>
            <a:spLocks noGrp="1"/>
          </p:cNvSpPr>
          <p:nvPr>
            <p:ph type="sldNum" sz="quarter" idx="10"/>
          </p:nvPr>
        </p:nvSpPr>
        <p:spPr/>
        <p:txBody>
          <a:bodyPr/>
          <a:lstStyle/>
          <a:p>
            <a:pPr>
              <a:defRPr/>
            </a:pPr>
            <a:fld id="{A3FFA54D-A680-4697-A51C-0FDB9D598898}" type="slidenum">
              <a:rPr lang="sv-SE" smtClean="0"/>
              <a:pPr>
                <a:defRPr/>
              </a:pPr>
              <a:t>5</a:t>
            </a:fld>
            <a:endParaRPr lang="sv-SE"/>
          </a:p>
        </p:txBody>
      </p:sp>
    </p:spTree>
    <p:extLst>
      <p:ext uri="{BB962C8B-B14F-4D97-AF65-F5344CB8AC3E}">
        <p14:creationId xmlns:p14="http://schemas.microsoft.com/office/powerpoint/2010/main" val="1362913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965200" y="771525"/>
            <a:ext cx="4865688" cy="3651250"/>
          </a:xfrm>
        </p:spPr>
      </p:sp>
      <p:sp>
        <p:nvSpPr>
          <p:cNvPr id="3" name="Platshållare för anteckningar 2"/>
          <p:cNvSpPr>
            <a:spLocks noGrp="1"/>
          </p:cNvSpPr>
          <p:nvPr>
            <p:ph type="body" idx="1"/>
          </p:nvPr>
        </p:nvSpPr>
        <p:spPr/>
        <p:txBody>
          <a:bodyPr/>
          <a:lstStyle/>
          <a:p>
            <a:r>
              <a:rPr lang="sv-SE" altLang="sv-SE" dirty="0" smtClean="0">
                <a:ea typeface="Geneva"/>
              </a:rPr>
              <a:t>Informationsplikten förtydligas och utökas så patienten ska få information enligt punktlistan, om det är relevant i det enskilda fallet.</a:t>
            </a:r>
          </a:p>
          <a:p>
            <a:endParaRPr lang="sv-SE" altLang="sv-SE" dirty="0" smtClean="0">
              <a:ea typeface="Geneva"/>
            </a:endParaRPr>
          </a:p>
          <a:p>
            <a:r>
              <a:rPr lang="sv-SE" altLang="sv-SE" dirty="0" smtClean="0">
                <a:ea typeface="Geneva"/>
              </a:rPr>
              <a:t>Punkt 1: Nytt att patienten även ska få information om möjligheten att välja behandlingsalternativ och fast läkarkontakt. Gällande information om möjligheten att välja vårdgivare och utförare finns motsvarande i hälso- och sjukvårdslagen och patientsäkerhetslagen.</a:t>
            </a:r>
          </a:p>
          <a:p>
            <a:endParaRPr lang="sv-SE" altLang="sv-SE" dirty="0" smtClean="0">
              <a:ea typeface="Geneva"/>
            </a:endParaRPr>
          </a:p>
          <a:p>
            <a:r>
              <a:rPr lang="sv-SE" altLang="sv-SE" dirty="0" smtClean="0">
                <a:ea typeface="Geneva"/>
              </a:rPr>
              <a:t>Punkt 2: Ny medicinsk </a:t>
            </a:r>
            <a:r>
              <a:rPr lang="sv-SE" dirty="0" smtClean="0"/>
              <a:t>Liksom idag kan patienten välja behandlingsalternativ även inom den privata hälso- och sjukvården, under förutsättning att det upphandlingsrättsliga regelverket följs. Även behandlingsalternativ inom den slutna vården omfattas av paragrafen. </a:t>
            </a:r>
          </a:p>
          <a:p>
            <a:r>
              <a:rPr lang="sv-SE" dirty="0" smtClean="0"/>
              <a:t>Paragrafen kan bli tillämplig även när en patient väljer utförare i ett annat landsting än det egna med stöd av 9 kap. 1 § denna lag och 4 § HSL. De bestämmelserna avser dock enbart öppen hälso- och sjukvård. </a:t>
            </a:r>
          </a:p>
          <a:p>
            <a:r>
              <a:rPr lang="sv-SE" dirty="0" smtClean="0"/>
              <a:t>Landstinget ska erbjuda öppen vård åt en patient som omfattas av ett annat landstings ansvar för hälso- och sjukvård. Det innebär att patienten ska få ta del av det öppenvårdsutbud som ingår i det landstingets vårderbjudande även om utbudet är ett annat än det som finns i patientens hemlandsting. </a:t>
            </a:r>
          </a:p>
          <a:p>
            <a:endParaRPr lang="sv-SE" altLang="sv-SE" dirty="0" smtClean="0">
              <a:ea typeface="Geneva"/>
            </a:endParaRPr>
          </a:p>
          <a:p>
            <a:r>
              <a:rPr lang="sv-SE" altLang="sv-SE" dirty="0" smtClean="0">
                <a:ea typeface="Geneva"/>
              </a:rPr>
              <a:t>Punkt 3: Motsvarighet finns i hälso- och sjukvårdslagen och patientsäkerhetslagen.</a:t>
            </a:r>
          </a:p>
          <a:p>
            <a:endParaRPr lang="sv-SE" altLang="sv-SE" dirty="0" smtClean="0">
              <a:ea typeface="Geneva"/>
            </a:endParaRPr>
          </a:p>
          <a:p>
            <a:r>
              <a:rPr lang="sv-SE" altLang="sv-SE" dirty="0" smtClean="0">
                <a:ea typeface="Geneva"/>
              </a:rPr>
              <a:t>Punkt 4: Ny. Bestämmelsen innebär inte att hälso- och sjukvårdspersonalen ska redogöra för innehållet i det EU-rättsliga regelverket eller ta ställning till möjligheten att få ersättning.</a:t>
            </a:r>
          </a:p>
          <a:p>
            <a:endParaRPr lang="sv-SE" altLang="sv-SE" dirty="0" smtClean="0">
              <a:ea typeface="Geneva"/>
            </a:endParaRPr>
          </a:p>
          <a:p>
            <a:r>
              <a:rPr lang="sv-SE" altLang="sv-SE" dirty="0" smtClean="0">
                <a:ea typeface="Geneva"/>
              </a:rPr>
              <a:t>Information behöver lämnas när det är aktuellt i det enskilda fallet. Exempelvis är det inte relevant att informera om vårdgarantin om vården kan erbjudas direkt, att informera om de valmöjligheter en patient har vid ett enstaka enklare besök på en vårdcentral eller att informera om möjligheten att ansöka om ersättning för vård i ett annat EES-land då en patient behöver akutsjukvård. </a:t>
            </a:r>
            <a:r>
              <a:rPr lang="sv-SE" dirty="0"/>
              <a:t>Bestämmelsen innebär däremot inte att hälso- och sjukvårdspersonalen ska redogöra för innehållet i det EU-rättsliga regelverket eller ta ställning till möjligheten att få ersättning. </a:t>
            </a:r>
          </a:p>
          <a:p>
            <a:endParaRPr lang="sv-SE" dirty="0"/>
          </a:p>
        </p:txBody>
      </p:sp>
      <p:sp>
        <p:nvSpPr>
          <p:cNvPr id="4" name="Platshållare för bildnummer 3"/>
          <p:cNvSpPr>
            <a:spLocks noGrp="1"/>
          </p:cNvSpPr>
          <p:nvPr>
            <p:ph type="sldNum" sz="quarter" idx="10"/>
          </p:nvPr>
        </p:nvSpPr>
        <p:spPr/>
        <p:txBody>
          <a:bodyPr/>
          <a:lstStyle/>
          <a:p>
            <a:pPr>
              <a:defRPr/>
            </a:pPr>
            <a:fld id="{A3FFA54D-A680-4697-A51C-0FDB9D598898}" type="slidenum">
              <a:rPr lang="sv-SE" smtClean="0"/>
              <a:pPr>
                <a:defRPr/>
              </a:pPr>
              <a:t>6</a:t>
            </a:fld>
            <a:endParaRPr lang="sv-SE"/>
          </a:p>
        </p:txBody>
      </p:sp>
    </p:spTree>
    <p:extLst>
      <p:ext uri="{BB962C8B-B14F-4D97-AF65-F5344CB8AC3E}">
        <p14:creationId xmlns:p14="http://schemas.microsoft.com/office/powerpoint/2010/main" val="3478541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965200" y="771525"/>
            <a:ext cx="4865688" cy="3651250"/>
          </a:xfrm>
        </p:spPr>
      </p:sp>
      <p:sp>
        <p:nvSpPr>
          <p:cNvPr id="3" name="Platshållare för anteckningar 2"/>
          <p:cNvSpPr>
            <a:spLocks noGrp="1"/>
          </p:cNvSpPr>
          <p:nvPr>
            <p:ph type="body" idx="1"/>
          </p:nvPr>
        </p:nvSpPr>
        <p:spPr>
          <a:xfrm>
            <a:off x="518517" y="4715907"/>
            <a:ext cx="5760639" cy="4467701"/>
          </a:xfrm>
        </p:spPr>
        <p:txBody>
          <a:bodyPr/>
          <a:lstStyle/>
          <a:p>
            <a:r>
              <a:rPr lang="sv-SE" altLang="sv-SE" dirty="0" smtClean="0">
                <a:ea typeface="Geneva"/>
              </a:rPr>
              <a:t>I nuvarande bestämmelser om informationsplikt (i HSL och patientsäkerhetslagen) anges att informationen ska vara ”individuellt anpassad”. Patientlagen förtydligar att information som lämnas till patienter ska anpassas till mottagarens ålder, mognad, erfarenhet, språkliga bakgrund och andra individuella förutsättningar. Det innebär bl.a. att hälso- och sjukvårdspersonalen, om det behövs, ska använda tolk när de informerar. Med ”andra individuella förutsättningar "avses t.ex. funktionsnedsättning, utbildning, könsidentitet, religion och andra omständigheter som kan påverka hur informationen bör ges. Mottagarens önskan om att avstå från information ska respekteras. Den som ger informationen ska så långt som möjligt försäkra sig om att mottagaren har förstått innehållet i och betydelsen av den lämnade informationen. Informationen ska lämnas skriftligen om det behövs eller om han eller hon ber om det. På så sätt kan den som fått informationen gå tillbaka i efterhand och t.ex. kontrollera vissa detaljer eller andra uppgifter. </a:t>
            </a:r>
            <a:r>
              <a:rPr lang="sv-SE" dirty="0" smtClean="0"/>
              <a:t>Barn </a:t>
            </a:r>
            <a:r>
              <a:rPr lang="sv-SE" dirty="0"/>
              <a:t>har samma rätt till information enligt 1 och 2 §§ som vuxna patienter har. Informationen måste dock anpassas till barnets ålder och mognad enligt vad som anges i 6 §. </a:t>
            </a:r>
            <a:r>
              <a:rPr lang="sv-SE" dirty="0" smtClean="0"/>
              <a:t> </a:t>
            </a:r>
            <a:r>
              <a:rPr lang="sv-SE" b="1" dirty="0" smtClean="0"/>
              <a:t>Av </a:t>
            </a:r>
            <a:r>
              <a:rPr lang="sv-SE" b="1" dirty="0"/>
              <a:t>4 § </a:t>
            </a:r>
            <a:r>
              <a:rPr lang="sv-SE" dirty="0"/>
              <a:t>framgår att om information inte kan lämnas till patienten, ska den i stället såvitt möjligt lämnas till en närstående. Bestämmelsen avser enbart fall där information inte kan lämnas till patienten. Även i fall där patienten är i stånd att ta emot information kan det dock vara lämpligt att närstående informeras om t.ex. patientens hälsotillstånd. </a:t>
            </a:r>
            <a:r>
              <a:rPr lang="sv-SE" dirty="0" smtClean="0"/>
              <a:t> </a:t>
            </a:r>
            <a:r>
              <a:rPr lang="sv-SE" b="1" dirty="0" smtClean="0"/>
              <a:t>Av </a:t>
            </a:r>
            <a:r>
              <a:rPr lang="sv-SE" b="1" dirty="0"/>
              <a:t>6 § </a:t>
            </a:r>
            <a:r>
              <a:rPr lang="sv-SE" dirty="0"/>
              <a:t>framgår att information ska anpassas till mottagarens ålder, mognad, erfarenhet, språkliga bakgrund och andra individuella förutsättningar. Mottagarens önskan om att avstå från information ska respekteras. </a:t>
            </a:r>
          </a:p>
          <a:p>
            <a:endParaRPr lang="sv-SE" dirty="0"/>
          </a:p>
          <a:p>
            <a:endParaRPr lang="sv-SE" altLang="sv-SE" dirty="0" smtClean="0">
              <a:ea typeface="Geneva"/>
            </a:endParaRPr>
          </a:p>
          <a:p>
            <a:endParaRPr lang="sv-SE" dirty="0" smtClean="0"/>
          </a:p>
          <a:p>
            <a:endParaRPr lang="sv-SE" altLang="sv-SE" dirty="0" smtClean="0">
              <a:ea typeface="Geneva"/>
            </a:endParaRPr>
          </a:p>
          <a:p>
            <a:endParaRPr lang="sv-SE" altLang="sv-SE" dirty="0" smtClean="0">
              <a:ea typeface="Geneva"/>
            </a:endParaRPr>
          </a:p>
          <a:p>
            <a:endParaRPr lang="sv-SE" dirty="0"/>
          </a:p>
        </p:txBody>
      </p:sp>
      <p:sp>
        <p:nvSpPr>
          <p:cNvPr id="4" name="Platshållare för bildnummer 3"/>
          <p:cNvSpPr>
            <a:spLocks noGrp="1"/>
          </p:cNvSpPr>
          <p:nvPr>
            <p:ph type="sldNum" sz="quarter" idx="10"/>
          </p:nvPr>
        </p:nvSpPr>
        <p:spPr/>
        <p:txBody>
          <a:bodyPr/>
          <a:lstStyle/>
          <a:p>
            <a:pPr>
              <a:defRPr/>
            </a:pPr>
            <a:fld id="{A3FFA54D-A680-4697-A51C-0FDB9D598898}" type="slidenum">
              <a:rPr lang="sv-SE" smtClean="0"/>
              <a:pPr>
                <a:defRPr/>
              </a:pPr>
              <a:t>7</a:t>
            </a:fld>
            <a:endParaRPr lang="sv-SE" dirty="0"/>
          </a:p>
        </p:txBody>
      </p:sp>
    </p:spTree>
    <p:extLst>
      <p:ext uri="{BB962C8B-B14F-4D97-AF65-F5344CB8AC3E}">
        <p14:creationId xmlns:p14="http://schemas.microsoft.com/office/powerpoint/2010/main" val="3977124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D78540C1-255A-47A8-A8B0-B0FAFE769921}" type="slidenum">
              <a:rPr lang="sv-SE" smtClean="0"/>
              <a:t>8</a:t>
            </a:fld>
            <a:endParaRPr lang="sv-SE"/>
          </a:p>
        </p:txBody>
      </p:sp>
    </p:spTree>
    <p:extLst>
      <p:ext uri="{BB962C8B-B14F-4D97-AF65-F5344CB8AC3E}">
        <p14:creationId xmlns:p14="http://schemas.microsoft.com/office/powerpoint/2010/main" val="1943838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spcBef>
                <a:spcPct val="30000"/>
              </a:spcBef>
              <a:defRPr sz="1300">
                <a:solidFill>
                  <a:schemeClr val="tx1"/>
                </a:solidFill>
                <a:latin typeface="Arial" charset="0"/>
              </a:defRPr>
            </a:lvl1pPr>
            <a:lvl2pPr marL="776516" indent="-298660" eaLnBrk="0" hangingPunct="0">
              <a:spcBef>
                <a:spcPct val="30000"/>
              </a:spcBef>
              <a:defRPr sz="1300">
                <a:solidFill>
                  <a:schemeClr val="tx1"/>
                </a:solidFill>
                <a:latin typeface="Arial" charset="0"/>
              </a:defRPr>
            </a:lvl2pPr>
            <a:lvl3pPr marL="1194641" indent="-238929" eaLnBrk="0" hangingPunct="0">
              <a:spcBef>
                <a:spcPct val="30000"/>
              </a:spcBef>
              <a:defRPr sz="1300">
                <a:solidFill>
                  <a:schemeClr val="tx1"/>
                </a:solidFill>
                <a:latin typeface="Arial" charset="0"/>
              </a:defRPr>
            </a:lvl3pPr>
            <a:lvl4pPr marL="1672497" indent="-238929" eaLnBrk="0" hangingPunct="0">
              <a:spcBef>
                <a:spcPct val="30000"/>
              </a:spcBef>
              <a:defRPr sz="1300">
                <a:solidFill>
                  <a:schemeClr val="tx1"/>
                </a:solidFill>
                <a:latin typeface="Arial" charset="0"/>
              </a:defRPr>
            </a:lvl4pPr>
            <a:lvl5pPr marL="2150353" indent="-238929" eaLnBrk="0" hangingPunct="0">
              <a:spcBef>
                <a:spcPct val="30000"/>
              </a:spcBef>
              <a:defRPr sz="1300">
                <a:solidFill>
                  <a:schemeClr val="tx1"/>
                </a:solidFill>
                <a:latin typeface="Arial" charset="0"/>
              </a:defRPr>
            </a:lvl5pPr>
            <a:lvl6pPr marL="2628209" indent="-238929" eaLnBrk="0" fontAlgn="base" hangingPunct="0">
              <a:spcBef>
                <a:spcPct val="30000"/>
              </a:spcBef>
              <a:spcAft>
                <a:spcPct val="0"/>
              </a:spcAft>
              <a:defRPr sz="1300">
                <a:solidFill>
                  <a:schemeClr val="tx1"/>
                </a:solidFill>
                <a:latin typeface="Arial" charset="0"/>
              </a:defRPr>
            </a:lvl6pPr>
            <a:lvl7pPr marL="3106065" indent="-238929" eaLnBrk="0" fontAlgn="base" hangingPunct="0">
              <a:spcBef>
                <a:spcPct val="30000"/>
              </a:spcBef>
              <a:spcAft>
                <a:spcPct val="0"/>
              </a:spcAft>
              <a:defRPr sz="1300">
                <a:solidFill>
                  <a:schemeClr val="tx1"/>
                </a:solidFill>
                <a:latin typeface="Arial" charset="0"/>
              </a:defRPr>
            </a:lvl7pPr>
            <a:lvl8pPr marL="3583921" indent="-238929" eaLnBrk="0" fontAlgn="base" hangingPunct="0">
              <a:spcBef>
                <a:spcPct val="30000"/>
              </a:spcBef>
              <a:spcAft>
                <a:spcPct val="0"/>
              </a:spcAft>
              <a:defRPr sz="1300">
                <a:solidFill>
                  <a:schemeClr val="tx1"/>
                </a:solidFill>
                <a:latin typeface="Arial" charset="0"/>
              </a:defRPr>
            </a:lvl8pPr>
            <a:lvl9pPr marL="4061777" indent="-238929" eaLnBrk="0" fontAlgn="base" hangingPunct="0">
              <a:spcBef>
                <a:spcPct val="30000"/>
              </a:spcBef>
              <a:spcAft>
                <a:spcPct val="0"/>
              </a:spcAft>
              <a:defRPr sz="1300">
                <a:solidFill>
                  <a:schemeClr val="tx1"/>
                </a:solidFill>
                <a:latin typeface="Arial" charset="0"/>
              </a:defRPr>
            </a:lvl9pPr>
          </a:lstStyle>
          <a:p>
            <a:pPr eaLnBrk="1" hangingPunct="1">
              <a:spcBef>
                <a:spcPct val="0"/>
              </a:spcBef>
            </a:pPr>
            <a:fld id="{31C40869-EEF8-477B-A926-D30330B48BCD}" type="slidenum">
              <a:rPr lang="sv-SE" altLang="sv-SE" smtClean="0"/>
              <a:pPr eaLnBrk="1" hangingPunct="1">
                <a:spcBef>
                  <a:spcPct val="0"/>
                </a:spcBef>
              </a:pPr>
              <a:t>9</a:t>
            </a:fld>
            <a:endParaRPr lang="sv-SE" altLang="sv-SE" smtClean="0"/>
          </a:p>
        </p:txBody>
      </p:sp>
      <p:sp>
        <p:nvSpPr>
          <p:cNvPr id="20483" name="Rectangle 2"/>
          <p:cNvSpPr>
            <a:spLocks noGrp="1" noRot="1" noChangeAspect="1" noChangeArrowheads="1" noTextEdit="1"/>
          </p:cNvSpPr>
          <p:nvPr>
            <p:ph type="sldImg"/>
          </p:nvPr>
        </p:nvSpPr>
        <p:spPr>
          <a:xfrm>
            <a:off x="920750" y="746125"/>
            <a:ext cx="4959350" cy="3721100"/>
          </a:xfrm>
          <a:ln/>
        </p:spPr>
      </p:sp>
      <p:sp>
        <p:nvSpPr>
          <p:cNvPr id="20484" name="Rectangle 3"/>
          <p:cNvSpPr>
            <a:spLocks noGrp="1" noChangeArrowheads="1"/>
          </p:cNvSpPr>
          <p:nvPr>
            <p:ph type="body" idx="1"/>
          </p:nvPr>
        </p:nvSpPr>
        <p:spPr>
          <a:xfrm>
            <a:off x="906142" y="4716465"/>
            <a:ext cx="4985393" cy="4467224"/>
          </a:xfrm>
          <a:noFill/>
        </p:spPr>
        <p:txBody>
          <a:bodyPr/>
          <a:lstStyle/>
          <a:p>
            <a:pPr eaLnBrk="1" hangingPunct="1"/>
            <a:endParaRPr lang="sv-SE" altLang="sv-SE" sz="1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11AC7462-7972-4A1B-8940-96A1ABFE3092}" type="datetime1">
              <a:rPr lang="sv-SE" smtClean="0"/>
              <a:t>2017-03-07</a:t>
            </a:fld>
            <a:endParaRPr lang="sv-SE"/>
          </a:p>
        </p:txBody>
      </p:sp>
      <p:sp>
        <p:nvSpPr>
          <p:cNvPr id="5" name="Platshållare för sidfot 4"/>
          <p:cNvSpPr>
            <a:spLocks noGrp="1"/>
          </p:cNvSpPr>
          <p:nvPr>
            <p:ph type="ftr" sz="quarter" idx="11"/>
          </p:nvPr>
        </p:nvSpPr>
        <p:spPr/>
        <p:txBody>
          <a:bodyPr/>
          <a:lstStyle/>
          <a:p>
            <a:r>
              <a:rPr lang="sv-SE" smtClean="0"/>
              <a:t>Teach Back</a:t>
            </a:r>
            <a:endParaRPr lang="sv-SE"/>
          </a:p>
        </p:txBody>
      </p:sp>
      <p:sp>
        <p:nvSpPr>
          <p:cNvPr id="6" name="Platshållare för bildnummer 5"/>
          <p:cNvSpPr>
            <a:spLocks noGrp="1"/>
          </p:cNvSpPr>
          <p:nvPr>
            <p:ph type="sldNum" sz="quarter" idx="12"/>
          </p:nvPr>
        </p:nvSpPr>
        <p:spPr/>
        <p:txBody>
          <a:bodyPr/>
          <a:lstStyle/>
          <a:p>
            <a:fld id="{1557AC1D-E469-422B-A5E6-218A7EE29739}" type="slidenum">
              <a:rPr lang="sv-SE" smtClean="0"/>
              <a:t>‹#›</a:t>
            </a:fld>
            <a:endParaRPr lang="sv-SE"/>
          </a:p>
        </p:txBody>
      </p:sp>
    </p:spTree>
    <p:extLst>
      <p:ext uri="{BB962C8B-B14F-4D97-AF65-F5344CB8AC3E}">
        <p14:creationId xmlns:p14="http://schemas.microsoft.com/office/powerpoint/2010/main" val="329671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B13A268-BE8C-4887-89BA-2F419242EB42}" type="datetime1">
              <a:rPr lang="sv-SE" smtClean="0"/>
              <a:t>2017-03-07</a:t>
            </a:fld>
            <a:endParaRPr lang="sv-SE"/>
          </a:p>
        </p:txBody>
      </p:sp>
      <p:sp>
        <p:nvSpPr>
          <p:cNvPr id="5" name="Platshållare för sidfot 4"/>
          <p:cNvSpPr>
            <a:spLocks noGrp="1"/>
          </p:cNvSpPr>
          <p:nvPr>
            <p:ph type="ftr" sz="quarter" idx="11"/>
          </p:nvPr>
        </p:nvSpPr>
        <p:spPr/>
        <p:txBody>
          <a:bodyPr/>
          <a:lstStyle/>
          <a:p>
            <a:r>
              <a:rPr lang="sv-SE" smtClean="0"/>
              <a:t>Teach Back</a:t>
            </a:r>
            <a:endParaRPr lang="sv-SE"/>
          </a:p>
        </p:txBody>
      </p:sp>
      <p:sp>
        <p:nvSpPr>
          <p:cNvPr id="6" name="Platshållare för bildnummer 5"/>
          <p:cNvSpPr>
            <a:spLocks noGrp="1"/>
          </p:cNvSpPr>
          <p:nvPr>
            <p:ph type="sldNum" sz="quarter" idx="12"/>
          </p:nvPr>
        </p:nvSpPr>
        <p:spPr/>
        <p:txBody>
          <a:bodyPr/>
          <a:lstStyle/>
          <a:p>
            <a:fld id="{1557AC1D-E469-422B-A5E6-218A7EE29739}" type="slidenum">
              <a:rPr lang="sv-SE" smtClean="0"/>
              <a:t>‹#›</a:t>
            </a:fld>
            <a:endParaRPr lang="sv-SE"/>
          </a:p>
        </p:txBody>
      </p:sp>
    </p:spTree>
    <p:extLst>
      <p:ext uri="{BB962C8B-B14F-4D97-AF65-F5344CB8AC3E}">
        <p14:creationId xmlns:p14="http://schemas.microsoft.com/office/powerpoint/2010/main" val="825409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43EC13DD-BF86-4606-B345-E92DE1228091}" type="datetime1">
              <a:rPr lang="sv-SE" smtClean="0"/>
              <a:t>2017-03-07</a:t>
            </a:fld>
            <a:endParaRPr lang="sv-SE"/>
          </a:p>
        </p:txBody>
      </p:sp>
      <p:sp>
        <p:nvSpPr>
          <p:cNvPr id="5" name="Platshållare för sidfot 4"/>
          <p:cNvSpPr>
            <a:spLocks noGrp="1"/>
          </p:cNvSpPr>
          <p:nvPr>
            <p:ph type="ftr" sz="quarter" idx="11"/>
          </p:nvPr>
        </p:nvSpPr>
        <p:spPr/>
        <p:txBody>
          <a:bodyPr/>
          <a:lstStyle/>
          <a:p>
            <a:r>
              <a:rPr lang="sv-SE" smtClean="0"/>
              <a:t>Teach Back</a:t>
            </a:r>
            <a:endParaRPr lang="sv-SE"/>
          </a:p>
        </p:txBody>
      </p:sp>
      <p:sp>
        <p:nvSpPr>
          <p:cNvPr id="6" name="Platshållare för bildnummer 5"/>
          <p:cNvSpPr>
            <a:spLocks noGrp="1"/>
          </p:cNvSpPr>
          <p:nvPr>
            <p:ph type="sldNum" sz="quarter" idx="12"/>
          </p:nvPr>
        </p:nvSpPr>
        <p:spPr/>
        <p:txBody>
          <a:bodyPr/>
          <a:lstStyle/>
          <a:p>
            <a:fld id="{1557AC1D-E469-422B-A5E6-218A7EE29739}" type="slidenum">
              <a:rPr lang="sv-SE" smtClean="0"/>
              <a:t>‹#›</a:t>
            </a:fld>
            <a:endParaRPr lang="sv-SE"/>
          </a:p>
        </p:txBody>
      </p:sp>
    </p:spTree>
    <p:extLst>
      <p:ext uri="{BB962C8B-B14F-4D97-AF65-F5344CB8AC3E}">
        <p14:creationId xmlns:p14="http://schemas.microsoft.com/office/powerpoint/2010/main" val="170141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lvl1pPr marL="108000" indent="-108000">
              <a:buSzPct val="100000"/>
              <a:buFont typeface="Arial" pitchFamily="34" charset="0"/>
              <a:buChar char="•"/>
              <a:defRPr/>
            </a:lvl1pPr>
            <a:lvl2pPr marL="360000" indent="-108000">
              <a:buSzPct val="80000"/>
              <a:buFont typeface="Arial" pitchFamily="34" charset="0"/>
              <a:buChar char="–"/>
              <a:defRPr/>
            </a:lvl2pPr>
            <a:lvl3pPr marL="720000" indent="-108000">
              <a:buSzPct val="85000"/>
              <a:buFont typeface="Arial" pitchFamily="34" charset="0"/>
              <a:buChar char="•"/>
              <a:defRPr/>
            </a:lvl3pPr>
            <a:lvl4pPr marL="1080000" indent="-108000">
              <a:buSzPct val="75000"/>
              <a:buFont typeface="Arial" pitchFamily="34" charset="0"/>
              <a:buChar char="–"/>
              <a:defRPr/>
            </a:lvl4pPr>
            <a:lvl5pPr marL="1440000" indent="-108000">
              <a:buSzPct val="75000"/>
              <a:buFont typeface="Arial" pitchFamily="34" charset="0"/>
              <a:buChar cha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ctangle 7"/>
          <p:cNvSpPr>
            <a:spLocks noGrp="1" noChangeArrowheads="1"/>
          </p:cNvSpPr>
          <p:nvPr>
            <p:ph type="sldNum" sz="quarter" idx="10"/>
          </p:nvPr>
        </p:nvSpPr>
        <p:spPr>
          <a:ln/>
        </p:spPr>
        <p:txBody>
          <a:bodyPr/>
          <a:lstStyle>
            <a:lvl1pPr>
              <a:defRPr/>
            </a:lvl1pPr>
          </a:lstStyle>
          <a:p>
            <a:pPr>
              <a:defRPr/>
            </a:pPr>
            <a:r>
              <a:rPr lang="sv-SE"/>
              <a:t>BILD </a:t>
            </a:r>
            <a:fld id="{AA0D5D80-9B78-4F73-AEAF-B0DCDE3A3C56}" type="slidenum">
              <a:rPr lang="sv-SE"/>
              <a:pPr>
                <a:defRPr/>
              </a:pPr>
              <a:t>‹#›</a:t>
            </a:fld>
            <a:endParaRPr lang="sv-SE"/>
          </a:p>
        </p:txBody>
      </p:sp>
      <p:sp>
        <p:nvSpPr>
          <p:cNvPr id="5" name="Rectangle 8"/>
          <p:cNvSpPr>
            <a:spLocks noGrp="1" noChangeArrowheads="1"/>
          </p:cNvSpPr>
          <p:nvPr>
            <p:ph type="ftr" sz="quarter" idx="11"/>
          </p:nvPr>
        </p:nvSpPr>
        <p:spPr>
          <a:ln/>
        </p:spPr>
        <p:txBody>
          <a:bodyPr/>
          <a:lstStyle>
            <a:lvl1pPr>
              <a:defRPr/>
            </a:lvl1pPr>
          </a:lstStyle>
          <a:p>
            <a:r>
              <a:rPr lang="sv-SE" smtClean="0">
                <a:solidFill>
                  <a:srgbClr val="000000"/>
                </a:solidFill>
              </a:rPr>
              <a:t>Teach Back</a:t>
            </a:r>
            <a:endParaRPr lang="sv-SE">
              <a:solidFill>
                <a:srgbClr val="000000"/>
              </a:solidFill>
            </a:endParaRPr>
          </a:p>
        </p:txBody>
      </p:sp>
      <p:sp>
        <p:nvSpPr>
          <p:cNvPr id="6" name="Rectangle 9"/>
          <p:cNvSpPr>
            <a:spLocks noGrp="1" noChangeArrowheads="1"/>
          </p:cNvSpPr>
          <p:nvPr>
            <p:ph type="dt" sz="half" idx="12"/>
          </p:nvPr>
        </p:nvSpPr>
        <p:spPr>
          <a:ln/>
        </p:spPr>
        <p:txBody>
          <a:bodyPr/>
          <a:lstStyle>
            <a:lvl1pPr>
              <a:defRPr/>
            </a:lvl1pPr>
          </a:lstStyle>
          <a:p>
            <a:fld id="{2E5E383E-B8BE-4848-8F90-E32D4AFAF1E1}" type="datetime1">
              <a:rPr lang="sv-SE" smtClean="0">
                <a:solidFill>
                  <a:srgbClr val="000000"/>
                </a:solidFill>
              </a:rPr>
              <a:t>2017-03-07</a:t>
            </a:fld>
            <a:endParaRPr lang="sv-SE">
              <a:solidFill>
                <a:srgbClr val="000000"/>
              </a:solidFill>
            </a:endParaRPr>
          </a:p>
        </p:txBody>
      </p:sp>
    </p:spTree>
    <p:extLst>
      <p:ext uri="{BB962C8B-B14F-4D97-AF65-F5344CB8AC3E}">
        <p14:creationId xmlns:p14="http://schemas.microsoft.com/office/powerpoint/2010/main" val="1140899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lvl1pPr marL="108000" indent="-108000">
              <a:buSzPct val="100000"/>
              <a:buFont typeface="Arial" pitchFamily="34" charset="0"/>
              <a:buChar char="•"/>
              <a:defRPr/>
            </a:lvl1pPr>
            <a:lvl2pPr marL="360000" indent="-108000">
              <a:buSzPct val="80000"/>
              <a:buFont typeface="Arial" pitchFamily="34" charset="0"/>
              <a:buChar char="–"/>
              <a:defRPr/>
            </a:lvl2pPr>
            <a:lvl3pPr marL="720000" indent="-108000">
              <a:buSzPct val="85000"/>
              <a:buFont typeface="Arial" pitchFamily="34" charset="0"/>
              <a:buChar char="•"/>
              <a:defRPr/>
            </a:lvl3pPr>
            <a:lvl4pPr marL="1080000" indent="-108000">
              <a:buSzPct val="75000"/>
              <a:buFont typeface="Arial" pitchFamily="34" charset="0"/>
              <a:buChar char="–"/>
              <a:defRPr/>
            </a:lvl4pPr>
            <a:lvl5pPr marL="1440000" indent="-108000">
              <a:buSzPct val="75000"/>
              <a:buFont typeface="Arial" pitchFamily="34" charset="0"/>
              <a:buChar cha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Rectangle 7"/>
          <p:cNvSpPr>
            <a:spLocks noGrp="1" noChangeArrowheads="1"/>
          </p:cNvSpPr>
          <p:nvPr>
            <p:ph type="sldNum" sz="quarter" idx="10"/>
          </p:nvPr>
        </p:nvSpPr>
        <p:spPr>
          <a:ln/>
        </p:spPr>
        <p:txBody>
          <a:bodyPr/>
          <a:lstStyle>
            <a:lvl1pPr>
              <a:defRPr/>
            </a:lvl1pPr>
          </a:lstStyle>
          <a:p>
            <a:pPr>
              <a:defRPr/>
            </a:pPr>
            <a:r>
              <a:rPr lang="sv-SE"/>
              <a:t>BILD </a:t>
            </a:r>
            <a:fld id="{F2A8D4E4-FCCD-44B9-B1C3-F17194433B73}" type="slidenum">
              <a:rPr lang="sv-SE"/>
              <a:pPr>
                <a:defRPr/>
              </a:pPr>
              <a:t>‹#›</a:t>
            </a:fld>
            <a:endParaRPr lang="sv-SE"/>
          </a:p>
        </p:txBody>
      </p:sp>
      <p:sp>
        <p:nvSpPr>
          <p:cNvPr id="5" name="Rectangle 18"/>
          <p:cNvSpPr>
            <a:spLocks noGrp="1" noChangeArrowheads="1"/>
          </p:cNvSpPr>
          <p:nvPr>
            <p:ph type="ftr" sz="quarter" idx="11"/>
          </p:nvPr>
        </p:nvSpPr>
        <p:spPr>
          <a:ln/>
        </p:spPr>
        <p:txBody>
          <a:bodyPr/>
          <a:lstStyle>
            <a:lvl1pPr>
              <a:defRPr/>
            </a:lvl1pPr>
          </a:lstStyle>
          <a:p>
            <a:r>
              <a:rPr lang="sv-SE" smtClean="0">
                <a:solidFill>
                  <a:srgbClr val="000000"/>
                </a:solidFill>
              </a:rPr>
              <a:t>Teach Back</a:t>
            </a:r>
            <a:endParaRPr lang="sv-SE">
              <a:solidFill>
                <a:srgbClr val="000000"/>
              </a:solidFill>
            </a:endParaRPr>
          </a:p>
        </p:txBody>
      </p:sp>
      <p:sp>
        <p:nvSpPr>
          <p:cNvPr id="6" name="Rectangle 19"/>
          <p:cNvSpPr>
            <a:spLocks noGrp="1" noChangeArrowheads="1"/>
          </p:cNvSpPr>
          <p:nvPr>
            <p:ph type="dt" sz="half" idx="12"/>
          </p:nvPr>
        </p:nvSpPr>
        <p:spPr>
          <a:ln/>
        </p:spPr>
        <p:txBody>
          <a:bodyPr/>
          <a:lstStyle>
            <a:lvl1pPr>
              <a:defRPr/>
            </a:lvl1pPr>
          </a:lstStyle>
          <a:p>
            <a:fld id="{DA767004-D26B-4D7B-BD76-0F34F2028627}" type="datetime1">
              <a:rPr lang="sv-SE" smtClean="0">
                <a:solidFill>
                  <a:srgbClr val="000000"/>
                </a:solidFill>
              </a:rPr>
              <a:t>2017-03-07</a:t>
            </a:fld>
            <a:endParaRPr lang="sv-SE">
              <a:solidFill>
                <a:srgbClr val="000000"/>
              </a:solidFill>
            </a:endParaRPr>
          </a:p>
        </p:txBody>
      </p:sp>
    </p:spTree>
    <p:extLst>
      <p:ext uri="{BB962C8B-B14F-4D97-AF65-F5344CB8AC3E}">
        <p14:creationId xmlns:p14="http://schemas.microsoft.com/office/powerpoint/2010/main" val="22731960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0482709B-1DDA-4553-A245-CA4B18FEC970}" type="datetime1">
              <a:rPr lang="sv-SE" smtClean="0">
                <a:solidFill>
                  <a:srgbClr val="000000"/>
                </a:solidFill>
              </a:rPr>
              <a:t>2017-03-07</a:t>
            </a:fld>
            <a:endParaRPr lang="sv-SE">
              <a:solidFill>
                <a:srgbClr val="000000"/>
              </a:solidFill>
            </a:endParaRPr>
          </a:p>
        </p:txBody>
      </p:sp>
      <p:sp>
        <p:nvSpPr>
          <p:cNvPr id="6" name="Platshållare för sidfot 5"/>
          <p:cNvSpPr>
            <a:spLocks noGrp="1"/>
          </p:cNvSpPr>
          <p:nvPr>
            <p:ph type="ftr" sz="quarter" idx="11"/>
          </p:nvPr>
        </p:nvSpPr>
        <p:spPr/>
        <p:txBody>
          <a:bodyPr/>
          <a:lstStyle/>
          <a:p>
            <a:r>
              <a:rPr lang="sv-SE" smtClean="0">
                <a:solidFill>
                  <a:srgbClr val="000000"/>
                </a:solidFill>
              </a:rPr>
              <a:t>Teach Back</a:t>
            </a:r>
            <a:endParaRPr lang="sv-SE">
              <a:solidFill>
                <a:srgbClr val="000000"/>
              </a:solidFill>
            </a:endParaRPr>
          </a:p>
        </p:txBody>
      </p:sp>
      <p:sp>
        <p:nvSpPr>
          <p:cNvPr id="7" name="Platshållare för bildnummer 6"/>
          <p:cNvSpPr>
            <a:spLocks noGrp="1"/>
          </p:cNvSpPr>
          <p:nvPr>
            <p:ph type="sldNum" sz="quarter" idx="12"/>
          </p:nvPr>
        </p:nvSpPr>
        <p:spPr/>
        <p:txBody>
          <a:bodyPr/>
          <a:lstStyle/>
          <a:p>
            <a:fld id="{CC74246F-0681-41B1-9C25-3E54C430A627}" type="slidenum">
              <a:rPr lang="sv-SE" smtClean="0"/>
              <a:pPr/>
              <a:t>‹#›</a:t>
            </a:fld>
            <a:endParaRPr lang="sv-SE"/>
          </a:p>
        </p:txBody>
      </p:sp>
    </p:spTree>
    <p:extLst>
      <p:ext uri="{BB962C8B-B14F-4D97-AF65-F5344CB8AC3E}">
        <p14:creationId xmlns:p14="http://schemas.microsoft.com/office/powerpoint/2010/main" val="4158527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01498A68-211B-4810-83EF-81B2096BF43D}" type="datetime1">
              <a:rPr lang="sv-SE" smtClean="0">
                <a:solidFill>
                  <a:srgbClr val="000000"/>
                </a:solidFill>
              </a:rPr>
              <a:t>2017-03-07</a:t>
            </a:fld>
            <a:endParaRPr lang="sv-SE">
              <a:solidFill>
                <a:srgbClr val="000000"/>
              </a:solidFill>
            </a:endParaRPr>
          </a:p>
        </p:txBody>
      </p:sp>
      <p:sp>
        <p:nvSpPr>
          <p:cNvPr id="8" name="Platshållare för sidfot 7"/>
          <p:cNvSpPr>
            <a:spLocks noGrp="1"/>
          </p:cNvSpPr>
          <p:nvPr>
            <p:ph type="ftr" sz="quarter" idx="11"/>
          </p:nvPr>
        </p:nvSpPr>
        <p:spPr/>
        <p:txBody>
          <a:bodyPr/>
          <a:lstStyle/>
          <a:p>
            <a:r>
              <a:rPr lang="sv-SE" smtClean="0">
                <a:solidFill>
                  <a:srgbClr val="000000"/>
                </a:solidFill>
              </a:rPr>
              <a:t>Teach Back</a:t>
            </a:r>
            <a:endParaRPr lang="sv-SE">
              <a:solidFill>
                <a:srgbClr val="000000"/>
              </a:solidFill>
            </a:endParaRPr>
          </a:p>
        </p:txBody>
      </p:sp>
      <p:sp>
        <p:nvSpPr>
          <p:cNvPr id="9" name="Platshållare för bildnummer 8"/>
          <p:cNvSpPr>
            <a:spLocks noGrp="1"/>
          </p:cNvSpPr>
          <p:nvPr>
            <p:ph type="sldNum" sz="quarter" idx="12"/>
          </p:nvPr>
        </p:nvSpPr>
        <p:spPr/>
        <p:txBody>
          <a:bodyPr/>
          <a:lstStyle/>
          <a:p>
            <a:fld id="{CC74246F-0681-41B1-9C25-3E54C430A627}" type="slidenum">
              <a:rPr lang="sv-SE" smtClean="0"/>
              <a:pPr/>
              <a:t>‹#›</a:t>
            </a:fld>
            <a:endParaRPr lang="sv-SE"/>
          </a:p>
        </p:txBody>
      </p:sp>
    </p:spTree>
    <p:extLst>
      <p:ext uri="{BB962C8B-B14F-4D97-AF65-F5344CB8AC3E}">
        <p14:creationId xmlns:p14="http://schemas.microsoft.com/office/powerpoint/2010/main" val="3279296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C53BD51-83A1-48F5-A466-0C311A6AA7D8}" type="datetime1">
              <a:rPr lang="sv-SE" smtClean="0">
                <a:solidFill>
                  <a:srgbClr val="000000"/>
                </a:solidFill>
              </a:rPr>
              <a:t>2017-03-07</a:t>
            </a:fld>
            <a:endParaRPr lang="sv-SE">
              <a:solidFill>
                <a:srgbClr val="000000"/>
              </a:solidFill>
            </a:endParaRPr>
          </a:p>
        </p:txBody>
      </p:sp>
      <p:sp>
        <p:nvSpPr>
          <p:cNvPr id="3" name="Platshållare för sidfot 2"/>
          <p:cNvSpPr>
            <a:spLocks noGrp="1"/>
          </p:cNvSpPr>
          <p:nvPr>
            <p:ph type="ftr" sz="quarter" idx="11"/>
          </p:nvPr>
        </p:nvSpPr>
        <p:spPr/>
        <p:txBody>
          <a:bodyPr/>
          <a:lstStyle/>
          <a:p>
            <a:r>
              <a:rPr lang="sv-SE" smtClean="0">
                <a:solidFill>
                  <a:srgbClr val="000000"/>
                </a:solidFill>
              </a:rPr>
              <a:t>Teach Back</a:t>
            </a:r>
            <a:endParaRPr lang="sv-SE">
              <a:solidFill>
                <a:srgbClr val="000000"/>
              </a:solidFill>
            </a:endParaRPr>
          </a:p>
        </p:txBody>
      </p:sp>
      <p:sp>
        <p:nvSpPr>
          <p:cNvPr id="4" name="Platshållare för bildnummer 3"/>
          <p:cNvSpPr>
            <a:spLocks noGrp="1"/>
          </p:cNvSpPr>
          <p:nvPr>
            <p:ph type="sldNum" sz="quarter" idx="12"/>
          </p:nvPr>
        </p:nvSpPr>
        <p:spPr/>
        <p:txBody>
          <a:bodyPr/>
          <a:lstStyle/>
          <a:p>
            <a:fld id="{CC74246F-0681-41B1-9C25-3E54C430A627}" type="slidenum">
              <a:rPr lang="sv-SE" smtClean="0"/>
              <a:pPr/>
              <a:t>‹#›</a:t>
            </a:fld>
            <a:endParaRPr lang="sv-SE"/>
          </a:p>
        </p:txBody>
      </p:sp>
    </p:spTree>
    <p:extLst>
      <p:ext uri="{BB962C8B-B14F-4D97-AF65-F5344CB8AC3E}">
        <p14:creationId xmlns:p14="http://schemas.microsoft.com/office/powerpoint/2010/main" val="473227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3EDF5A3-EC79-4599-9485-66AB8A9081D4}" type="datetime1">
              <a:rPr lang="sv-SE" smtClean="0">
                <a:solidFill>
                  <a:srgbClr val="000000"/>
                </a:solidFill>
              </a:rPr>
              <a:t>2017-03-07</a:t>
            </a:fld>
            <a:endParaRPr lang="sv-SE">
              <a:solidFill>
                <a:srgbClr val="000000"/>
              </a:solidFill>
            </a:endParaRPr>
          </a:p>
        </p:txBody>
      </p:sp>
      <p:sp>
        <p:nvSpPr>
          <p:cNvPr id="6" name="Platshållare för sidfot 5"/>
          <p:cNvSpPr>
            <a:spLocks noGrp="1"/>
          </p:cNvSpPr>
          <p:nvPr>
            <p:ph type="ftr" sz="quarter" idx="11"/>
          </p:nvPr>
        </p:nvSpPr>
        <p:spPr/>
        <p:txBody>
          <a:bodyPr/>
          <a:lstStyle/>
          <a:p>
            <a:r>
              <a:rPr lang="sv-SE" smtClean="0">
                <a:solidFill>
                  <a:srgbClr val="000000"/>
                </a:solidFill>
              </a:rPr>
              <a:t>Teach Back</a:t>
            </a:r>
            <a:endParaRPr lang="sv-SE">
              <a:solidFill>
                <a:srgbClr val="000000"/>
              </a:solidFill>
            </a:endParaRPr>
          </a:p>
        </p:txBody>
      </p:sp>
      <p:sp>
        <p:nvSpPr>
          <p:cNvPr id="7" name="Platshållare för bildnummer 6"/>
          <p:cNvSpPr>
            <a:spLocks noGrp="1"/>
          </p:cNvSpPr>
          <p:nvPr>
            <p:ph type="sldNum" sz="quarter" idx="12"/>
          </p:nvPr>
        </p:nvSpPr>
        <p:spPr/>
        <p:txBody>
          <a:bodyPr/>
          <a:lstStyle/>
          <a:p>
            <a:fld id="{CC74246F-0681-41B1-9C25-3E54C430A627}" type="slidenum">
              <a:rPr lang="sv-SE" smtClean="0"/>
              <a:pPr/>
              <a:t>‹#›</a:t>
            </a:fld>
            <a:endParaRPr lang="sv-SE"/>
          </a:p>
        </p:txBody>
      </p:sp>
    </p:spTree>
    <p:extLst>
      <p:ext uri="{BB962C8B-B14F-4D97-AF65-F5344CB8AC3E}">
        <p14:creationId xmlns:p14="http://schemas.microsoft.com/office/powerpoint/2010/main" val="31615720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B7D940A9-A508-462D-9307-56DBFB8AA2E3}" type="datetime1">
              <a:rPr lang="sv-SE" smtClean="0">
                <a:solidFill>
                  <a:srgbClr val="000000"/>
                </a:solidFill>
              </a:rPr>
              <a:t>2017-03-07</a:t>
            </a:fld>
            <a:endParaRPr lang="sv-SE">
              <a:solidFill>
                <a:srgbClr val="000000"/>
              </a:solidFill>
            </a:endParaRPr>
          </a:p>
        </p:txBody>
      </p:sp>
      <p:sp>
        <p:nvSpPr>
          <p:cNvPr id="6" name="Platshållare för sidfot 5"/>
          <p:cNvSpPr>
            <a:spLocks noGrp="1"/>
          </p:cNvSpPr>
          <p:nvPr>
            <p:ph type="ftr" sz="quarter" idx="11"/>
          </p:nvPr>
        </p:nvSpPr>
        <p:spPr/>
        <p:txBody>
          <a:bodyPr/>
          <a:lstStyle/>
          <a:p>
            <a:r>
              <a:rPr lang="sv-SE" smtClean="0">
                <a:solidFill>
                  <a:srgbClr val="000000"/>
                </a:solidFill>
              </a:rPr>
              <a:t>Teach Back</a:t>
            </a:r>
            <a:endParaRPr lang="sv-SE">
              <a:solidFill>
                <a:srgbClr val="000000"/>
              </a:solidFill>
            </a:endParaRPr>
          </a:p>
        </p:txBody>
      </p:sp>
      <p:sp>
        <p:nvSpPr>
          <p:cNvPr id="7" name="Platshållare för bildnummer 6"/>
          <p:cNvSpPr>
            <a:spLocks noGrp="1"/>
          </p:cNvSpPr>
          <p:nvPr>
            <p:ph type="sldNum" sz="quarter" idx="12"/>
          </p:nvPr>
        </p:nvSpPr>
        <p:spPr/>
        <p:txBody>
          <a:bodyPr/>
          <a:lstStyle/>
          <a:p>
            <a:fld id="{CC74246F-0681-41B1-9C25-3E54C430A627}" type="slidenum">
              <a:rPr lang="sv-SE" smtClean="0"/>
              <a:pPr/>
              <a:t>‹#›</a:t>
            </a:fld>
            <a:endParaRPr lang="sv-SE"/>
          </a:p>
        </p:txBody>
      </p:sp>
    </p:spTree>
    <p:extLst>
      <p:ext uri="{BB962C8B-B14F-4D97-AF65-F5344CB8AC3E}">
        <p14:creationId xmlns:p14="http://schemas.microsoft.com/office/powerpoint/2010/main" val="32144771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AFA1DD2-AA60-4368-8850-B2FC727FA796}" type="datetime1">
              <a:rPr lang="sv-SE" smtClean="0">
                <a:solidFill>
                  <a:srgbClr val="000000"/>
                </a:solidFill>
              </a:rPr>
              <a:t>2017-03-07</a:t>
            </a:fld>
            <a:endParaRPr lang="sv-SE">
              <a:solidFill>
                <a:srgbClr val="000000"/>
              </a:solidFill>
            </a:endParaRPr>
          </a:p>
        </p:txBody>
      </p:sp>
      <p:sp>
        <p:nvSpPr>
          <p:cNvPr id="5" name="Platshållare för sidfot 4"/>
          <p:cNvSpPr>
            <a:spLocks noGrp="1"/>
          </p:cNvSpPr>
          <p:nvPr>
            <p:ph type="ftr" sz="quarter" idx="11"/>
          </p:nvPr>
        </p:nvSpPr>
        <p:spPr/>
        <p:txBody>
          <a:bodyPr/>
          <a:lstStyle/>
          <a:p>
            <a:r>
              <a:rPr lang="sv-SE" smtClean="0">
                <a:solidFill>
                  <a:srgbClr val="000000"/>
                </a:solidFill>
              </a:rPr>
              <a:t>Teach Back</a:t>
            </a:r>
            <a:endParaRPr lang="sv-SE">
              <a:solidFill>
                <a:srgbClr val="000000"/>
              </a:solidFill>
            </a:endParaRPr>
          </a:p>
        </p:txBody>
      </p:sp>
      <p:sp>
        <p:nvSpPr>
          <p:cNvPr id="6" name="Platshållare för bildnummer 5"/>
          <p:cNvSpPr>
            <a:spLocks noGrp="1"/>
          </p:cNvSpPr>
          <p:nvPr>
            <p:ph type="sldNum" sz="quarter" idx="12"/>
          </p:nvPr>
        </p:nvSpPr>
        <p:spPr/>
        <p:txBody>
          <a:bodyPr/>
          <a:lstStyle/>
          <a:p>
            <a:fld id="{CC74246F-0681-41B1-9C25-3E54C430A627}" type="slidenum">
              <a:rPr lang="sv-SE" smtClean="0"/>
              <a:pPr/>
              <a:t>‹#›</a:t>
            </a:fld>
            <a:endParaRPr lang="sv-SE"/>
          </a:p>
        </p:txBody>
      </p:sp>
    </p:spTree>
    <p:extLst>
      <p:ext uri="{BB962C8B-B14F-4D97-AF65-F5344CB8AC3E}">
        <p14:creationId xmlns:p14="http://schemas.microsoft.com/office/powerpoint/2010/main" val="198884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195B08D5-A0F2-494D-A827-43D89EC29FA7}" type="datetime1">
              <a:rPr lang="sv-SE" smtClean="0"/>
              <a:t>2017-03-07</a:t>
            </a:fld>
            <a:endParaRPr lang="sv-SE"/>
          </a:p>
        </p:txBody>
      </p:sp>
      <p:sp>
        <p:nvSpPr>
          <p:cNvPr id="5" name="Platshållare för sidfot 4"/>
          <p:cNvSpPr>
            <a:spLocks noGrp="1"/>
          </p:cNvSpPr>
          <p:nvPr>
            <p:ph type="ftr" sz="quarter" idx="11"/>
          </p:nvPr>
        </p:nvSpPr>
        <p:spPr/>
        <p:txBody>
          <a:bodyPr/>
          <a:lstStyle/>
          <a:p>
            <a:r>
              <a:rPr lang="sv-SE" smtClean="0"/>
              <a:t>Teach Back</a:t>
            </a:r>
            <a:endParaRPr lang="sv-SE"/>
          </a:p>
        </p:txBody>
      </p:sp>
      <p:sp>
        <p:nvSpPr>
          <p:cNvPr id="6" name="Platshållare för bildnummer 5"/>
          <p:cNvSpPr>
            <a:spLocks noGrp="1"/>
          </p:cNvSpPr>
          <p:nvPr>
            <p:ph type="sldNum" sz="quarter" idx="12"/>
          </p:nvPr>
        </p:nvSpPr>
        <p:spPr/>
        <p:txBody>
          <a:bodyPr/>
          <a:lstStyle/>
          <a:p>
            <a:fld id="{1557AC1D-E469-422B-A5E6-218A7EE29739}" type="slidenum">
              <a:rPr lang="sv-SE" smtClean="0"/>
              <a:t>‹#›</a:t>
            </a:fld>
            <a:endParaRPr lang="sv-SE"/>
          </a:p>
        </p:txBody>
      </p:sp>
    </p:spTree>
    <p:extLst>
      <p:ext uri="{BB962C8B-B14F-4D97-AF65-F5344CB8AC3E}">
        <p14:creationId xmlns:p14="http://schemas.microsoft.com/office/powerpoint/2010/main" val="22020524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E009626-C285-4DDF-9AE8-9657EE6B98CB}" type="datetime1">
              <a:rPr lang="sv-SE" smtClean="0">
                <a:solidFill>
                  <a:srgbClr val="000000"/>
                </a:solidFill>
              </a:rPr>
              <a:t>2017-03-07</a:t>
            </a:fld>
            <a:endParaRPr lang="sv-SE">
              <a:solidFill>
                <a:srgbClr val="000000"/>
              </a:solidFill>
            </a:endParaRPr>
          </a:p>
        </p:txBody>
      </p:sp>
      <p:sp>
        <p:nvSpPr>
          <p:cNvPr id="5" name="Platshållare för sidfot 4"/>
          <p:cNvSpPr>
            <a:spLocks noGrp="1"/>
          </p:cNvSpPr>
          <p:nvPr>
            <p:ph type="ftr" sz="quarter" idx="11"/>
          </p:nvPr>
        </p:nvSpPr>
        <p:spPr/>
        <p:txBody>
          <a:bodyPr/>
          <a:lstStyle/>
          <a:p>
            <a:r>
              <a:rPr lang="sv-SE" smtClean="0">
                <a:solidFill>
                  <a:srgbClr val="000000"/>
                </a:solidFill>
              </a:rPr>
              <a:t>Teach Back</a:t>
            </a:r>
            <a:endParaRPr lang="sv-SE">
              <a:solidFill>
                <a:srgbClr val="000000"/>
              </a:solidFill>
            </a:endParaRPr>
          </a:p>
        </p:txBody>
      </p:sp>
      <p:sp>
        <p:nvSpPr>
          <p:cNvPr id="6" name="Platshållare för bildnummer 5"/>
          <p:cNvSpPr>
            <a:spLocks noGrp="1"/>
          </p:cNvSpPr>
          <p:nvPr>
            <p:ph type="sldNum" sz="quarter" idx="12"/>
          </p:nvPr>
        </p:nvSpPr>
        <p:spPr/>
        <p:txBody>
          <a:bodyPr/>
          <a:lstStyle/>
          <a:p>
            <a:fld id="{CC74246F-0681-41B1-9C25-3E54C430A627}" type="slidenum">
              <a:rPr lang="sv-SE" smtClean="0"/>
              <a:pPr/>
              <a:t>‹#›</a:t>
            </a:fld>
            <a:endParaRPr lang="sv-SE"/>
          </a:p>
        </p:txBody>
      </p:sp>
    </p:spTree>
    <p:extLst>
      <p:ext uri="{BB962C8B-B14F-4D97-AF65-F5344CB8AC3E}">
        <p14:creationId xmlns:p14="http://schemas.microsoft.com/office/powerpoint/2010/main" val="3678074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903E1BFF-7BD2-42E7-BE58-1A58AC6E34D6}" type="datetime1">
              <a:rPr lang="sv-SE" smtClean="0"/>
              <a:t>2017-03-07</a:t>
            </a:fld>
            <a:endParaRPr lang="sv-SE"/>
          </a:p>
        </p:txBody>
      </p:sp>
      <p:sp>
        <p:nvSpPr>
          <p:cNvPr id="5" name="Platshållare för sidfot 4"/>
          <p:cNvSpPr>
            <a:spLocks noGrp="1"/>
          </p:cNvSpPr>
          <p:nvPr>
            <p:ph type="ftr" sz="quarter" idx="11"/>
          </p:nvPr>
        </p:nvSpPr>
        <p:spPr/>
        <p:txBody>
          <a:bodyPr/>
          <a:lstStyle/>
          <a:p>
            <a:r>
              <a:rPr lang="sv-SE" smtClean="0"/>
              <a:t>Teach Back</a:t>
            </a:r>
            <a:endParaRPr lang="sv-SE"/>
          </a:p>
        </p:txBody>
      </p:sp>
      <p:sp>
        <p:nvSpPr>
          <p:cNvPr id="6" name="Platshållare för bildnummer 5"/>
          <p:cNvSpPr>
            <a:spLocks noGrp="1"/>
          </p:cNvSpPr>
          <p:nvPr>
            <p:ph type="sldNum" sz="quarter" idx="12"/>
          </p:nvPr>
        </p:nvSpPr>
        <p:spPr/>
        <p:txBody>
          <a:bodyPr/>
          <a:lstStyle/>
          <a:p>
            <a:fld id="{1557AC1D-E469-422B-A5E6-218A7EE29739}" type="slidenum">
              <a:rPr lang="sv-SE" smtClean="0"/>
              <a:t>‹#›</a:t>
            </a:fld>
            <a:endParaRPr lang="sv-SE"/>
          </a:p>
        </p:txBody>
      </p:sp>
    </p:spTree>
    <p:extLst>
      <p:ext uri="{BB962C8B-B14F-4D97-AF65-F5344CB8AC3E}">
        <p14:creationId xmlns:p14="http://schemas.microsoft.com/office/powerpoint/2010/main" val="3623120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8ECA7522-DBF5-490A-871D-94076FAA684E}" type="datetime1">
              <a:rPr lang="sv-SE" smtClean="0"/>
              <a:t>2017-03-07</a:t>
            </a:fld>
            <a:endParaRPr lang="sv-SE"/>
          </a:p>
        </p:txBody>
      </p:sp>
      <p:sp>
        <p:nvSpPr>
          <p:cNvPr id="6" name="Platshållare för sidfot 5"/>
          <p:cNvSpPr>
            <a:spLocks noGrp="1"/>
          </p:cNvSpPr>
          <p:nvPr>
            <p:ph type="ftr" sz="quarter" idx="11"/>
          </p:nvPr>
        </p:nvSpPr>
        <p:spPr/>
        <p:txBody>
          <a:bodyPr/>
          <a:lstStyle/>
          <a:p>
            <a:r>
              <a:rPr lang="sv-SE" smtClean="0"/>
              <a:t>Teach Back</a:t>
            </a:r>
            <a:endParaRPr lang="sv-SE"/>
          </a:p>
        </p:txBody>
      </p:sp>
      <p:sp>
        <p:nvSpPr>
          <p:cNvPr id="7" name="Platshållare för bildnummer 6"/>
          <p:cNvSpPr>
            <a:spLocks noGrp="1"/>
          </p:cNvSpPr>
          <p:nvPr>
            <p:ph type="sldNum" sz="quarter" idx="12"/>
          </p:nvPr>
        </p:nvSpPr>
        <p:spPr/>
        <p:txBody>
          <a:bodyPr/>
          <a:lstStyle/>
          <a:p>
            <a:fld id="{1557AC1D-E469-422B-A5E6-218A7EE29739}" type="slidenum">
              <a:rPr lang="sv-SE" smtClean="0"/>
              <a:t>‹#›</a:t>
            </a:fld>
            <a:endParaRPr lang="sv-SE"/>
          </a:p>
        </p:txBody>
      </p:sp>
    </p:spTree>
    <p:extLst>
      <p:ext uri="{BB962C8B-B14F-4D97-AF65-F5344CB8AC3E}">
        <p14:creationId xmlns:p14="http://schemas.microsoft.com/office/powerpoint/2010/main" val="97376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4F4D30BB-24B7-4BA1-9F04-48056FF7BC51}" type="datetime1">
              <a:rPr lang="sv-SE" smtClean="0"/>
              <a:t>2017-03-07</a:t>
            </a:fld>
            <a:endParaRPr lang="sv-SE"/>
          </a:p>
        </p:txBody>
      </p:sp>
      <p:sp>
        <p:nvSpPr>
          <p:cNvPr id="8" name="Platshållare för sidfot 7"/>
          <p:cNvSpPr>
            <a:spLocks noGrp="1"/>
          </p:cNvSpPr>
          <p:nvPr>
            <p:ph type="ftr" sz="quarter" idx="11"/>
          </p:nvPr>
        </p:nvSpPr>
        <p:spPr/>
        <p:txBody>
          <a:bodyPr/>
          <a:lstStyle/>
          <a:p>
            <a:r>
              <a:rPr lang="sv-SE" smtClean="0"/>
              <a:t>Teach Back</a:t>
            </a:r>
            <a:endParaRPr lang="sv-SE"/>
          </a:p>
        </p:txBody>
      </p:sp>
      <p:sp>
        <p:nvSpPr>
          <p:cNvPr id="9" name="Platshållare för bildnummer 8"/>
          <p:cNvSpPr>
            <a:spLocks noGrp="1"/>
          </p:cNvSpPr>
          <p:nvPr>
            <p:ph type="sldNum" sz="quarter" idx="12"/>
          </p:nvPr>
        </p:nvSpPr>
        <p:spPr/>
        <p:txBody>
          <a:bodyPr/>
          <a:lstStyle/>
          <a:p>
            <a:fld id="{1557AC1D-E469-422B-A5E6-218A7EE29739}" type="slidenum">
              <a:rPr lang="sv-SE" smtClean="0"/>
              <a:t>‹#›</a:t>
            </a:fld>
            <a:endParaRPr lang="sv-SE"/>
          </a:p>
        </p:txBody>
      </p:sp>
    </p:spTree>
    <p:extLst>
      <p:ext uri="{BB962C8B-B14F-4D97-AF65-F5344CB8AC3E}">
        <p14:creationId xmlns:p14="http://schemas.microsoft.com/office/powerpoint/2010/main" val="2000774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111264B8-737D-4154-B456-273CEE3DADEE}" type="datetime1">
              <a:rPr lang="sv-SE" smtClean="0"/>
              <a:t>2017-03-07</a:t>
            </a:fld>
            <a:endParaRPr lang="sv-SE"/>
          </a:p>
        </p:txBody>
      </p:sp>
      <p:sp>
        <p:nvSpPr>
          <p:cNvPr id="4" name="Platshållare för sidfot 3"/>
          <p:cNvSpPr>
            <a:spLocks noGrp="1"/>
          </p:cNvSpPr>
          <p:nvPr>
            <p:ph type="ftr" sz="quarter" idx="11"/>
          </p:nvPr>
        </p:nvSpPr>
        <p:spPr/>
        <p:txBody>
          <a:bodyPr/>
          <a:lstStyle/>
          <a:p>
            <a:r>
              <a:rPr lang="sv-SE" smtClean="0"/>
              <a:t>Teach Back</a:t>
            </a:r>
            <a:endParaRPr lang="sv-SE"/>
          </a:p>
        </p:txBody>
      </p:sp>
      <p:sp>
        <p:nvSpPr>
          <p:cNvPr id="5" name="Platshållare för bildnummer 4"/>
          <p:cNvSpPr>
            <a:spLocks noGrp="1"/>
          </p:cNvSpPr>
          <p:nvPr>
            <p:ph type="sldNum" sz="quarter" idx="12"/>
          </p:nvPr>
        </p:nvSpPr>
        <p:spPr/>
        <p:txBody>
          <a:bodyPr/>
          <a:lstStyle/>
          <a:p>
            <a:fld id="{1557AC1D-E469-422B-A5E6-218A7EE29739}" type="slidenum">
              <a:rPr lang="sv-SE" smtClean="0"/>
              <a:t>‹#›</a:t>
            </a:fld>
            <a:endParaRPr lang="sv-SE"/>
          </a:p>
        </p:txBody>
      </p:sp>
    </p:spTree>
    <p:extLst>
      <p:ext uri="{BB962C8B-B14F-4D97-AF65-F5344CB8AC3E}">
        <p14:creationId xmlns:p14="http://schemas.microsoft.com/office/powerpoint/2010/main" val="4243361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B4D798B5-72EC-4EFF-909B-7E416EFC198D}" type="datetime1">
              <a:rPr lang="sv-SE" smtClean="0"/>
              <a:t>2017-03-07</a:t>
            </a:fld>
            <a:endParaRPr lang="sv-SE"/>
          </a:p>
        </p:txBody>
      </p:sp>
      <p:sp>
        <p:nvSpPr>
          <p:cNvPr id="3" name="Platshållare för sidfot 2"/>
          <p:cNvSpPr>
            <a:spLocks noGrp="1"/>
          </p:cNvSpPr>
          <p:nvPr>
            <p:ph type="ftr" sz="quarter" idx="11"/>
          </p:nvPr>
        </p:nvSpPr>
        <p:spPr/>
        <p:txBody>
          <a:bodyPr/>
          <a:lstStyle/>
          <a:p>
            <a:r>
              <a:rPr lang="sv-SE" smtClean="0"/>
              <a:t>Teach Back</a:t>
            </a:r>
            <a:endParaRPr lang="sv-SE"/>
          </a:p>
        </p:txBody>
      </p:sp>
      <p:sp>
        <p:nvSpPr>
          <p:cNvPr id="4" name="Platshållare för bildnummer 3"/>
          <p:cNvSpPr>
            <a:spLocks noGrp="1"/>
          </p:cNvSpPr>
          <p:nvPr>
            <p:ph type="sldNum" sz="quarter" idx="12"/>
          </p:nvPr>
        </p:nvSpPr>
        <p:spPr/>
        <p:txBody>
          <a:bodyPr/>
          <a:lstStyle/>
          <a:p>
            <a:fld id="{1557AC1D-E469-422B-A5E6-218A7EE29739}" type="slidenum">
              <a:rPr lang="sv-SE" smtClean="0"/>
              <a:t>‹#›</a:t>
            </a:fld>
            <a:endParaRPr lang="sv-SE"/>
          </a:p>
        </p:txBody>
      </p:sp>
    </p:spTree>
    <p:extLst>
      <p:ext uri="{BB962C8B-B14F-4D97-AF65-F5344CB8AC3E}">
        <p14:creationId xmlns:p14="http://schemas.microsoft.com/office/powerpoint/2010/main" val="1283872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55802E69-6152-40C3-B5AB-30AE5496EFB2}" type="datetime1">
              <a:rPr lang="sv-SE" smtClean="0"/>
              <a:t>2017-03-07</a:t>
            </a:fld>
            <a:endParaRPr lang="sv-SE"/>
          </a:p>
        </p:txBody>
      </p:sp>
      <p:sp>
        <p:nvSpPr>
          <p:cNvPr id="6" name="Platshållare för sidfot 5"/>
          <p:cNvSpPr>
            <a:spLocks noGrp="1"/>
          </p:cNvSpPr>
          <p:nvPr>
            <p:ph type="ftr" sz="quarter" idx="11"/>
          </p:nvPr>
        </p:nvSpPr>
        <p:spPr/>
        <p:txBody>
          <a:bodyPr/>
          <a:lstStyle/>
          <a:p>
            <a:r>
              <a:rPr lang="sv-SE" smtClean="0"/>
              <a:t>Teach Back</a:t>
            </a:r>
            <a:endParaRPr lang="sv-SE"/>
          </a:p>
        </p:txBody>
      </p:sp>
      <p:sp>
        <p:nvSpPr>
          <p:cNvPr id="7" name="Platshållare för bildnummer 6"/>
          <p:cNvSpPr>
            <a:spLocks noGrp="1"/>
          </p:cNvSpPr>
          <p:nvPr>
            <p:ph type="sldNum" sz="quarter" idx="12"/>
          </p:nvPr>
        </p:nvSpPr>
        <p:spPr/>
        <p:txBody>
          <a:bodyPr/>
          <a:lstStyle/>
          <a:p>
            <a:fld id="{1557AC1D-E469-422B-A5E6-218A7EE29739}" type="slidenum">
              <a:rPr lang="sv-SE" smtClean="0"/>
              <a:t>‹#›</a:t>
            </a:fld>
            <a:endParaRPr lang="sv-SE"/>
          </a:p>
        </p:txBody>
      </p:sp>
    </p:spTree>
    <p:extLst>
      <p:ext uri="{BB962C8B-B14F-4D97-AF65-F5344CB8AC3E}">
        <p14:creationId xmlns:p14="http://schemas.microsoft.com/office/powerpoint/2010/main" val="396779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27B0F88F-3B5D-4A81-B4D0-0613CE75D82A}" type="datetime1">
              <a:rPr lang="sv-SE" smtClean="0"/>
              <a:t>2017-03-07</a:t>
            </a:fld>
            <a:endParaRPr lang="sv-SE"/>
          </a:p>
        </p:txBody>
      </p:sp>
      <p:sp>
        <p:nvSpPr>
          <p:cNvPr id="6" name="Platshållare för sidfot 5"/>
          <p:cNvSpPr>
            <a:spLocks noGrp="1"/>
          </p:cNvSpPr>
          <p:nvPr>
            <p:ph type="ftr" sz="quarter" idx="11"/>
          </p:nvPr>
        </p:nvSpPr>
        <p:spPr/>
        <p:txBody>
          <a:bodyPr/>
          <a:lstStyle/>
          <a:p>
            <a:r>
              <a:rPr lang="sv-SE" smtClean="0"/>
              <a:t>Teach Back</a:t>
            </a:r>
            <a:endParaRPr lang="sv-SE"/>
          </a:p>
        </p:txBody>
      </p:sp>
      <p:sp>
        <p:nvSpPr>
          <p:cNvPr id="7" name="Platshållare för bildnummer 6"/>
          <p:cNvSpPr>
            <a:spLocks noGrp="1"/>
          </p:cNvSpPr>
          <p:nvPr>
            <p:ph type="sldNum" sz="quarter" idx="12"/>
          </p:nvPr>
        </p:nvSpPr>
        <p:spPr/>
        <p:txBody>
          <a:bodyPr/>
          <a:lstStyle/>
          <a:p>
            <a:fld id="{1557AC1D-E469-422B-A5E6-218A7EE29739}" type="slidenum">
              <a:rPr lang="sv-SE" smtClean="0"/>
              <a:t>‹#›</a:t>
            </a:fld>
            <a:endParaRPr lang="sv-SE"/>
          </a:p>
        </p:txBody>
      </p:sp>
    </p:spTree>
    <p:extLst>
      <p:ext uri="{BB962C8B-B14F-4D97-AF65-F5344CB8AC3E}">
        <p14:creationId xmlns:p14="http://schemas.microsoft.com/office/powerpoint/2010/main" val="3680853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FE597-A250-4C2C-A66F-56C1DA67D801}" type="datetime1">
              <a:rPr lang="sv-SE" smtClean="0"/>
              <a:t>2017-03-07</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smtClean="0"/>
              <a:t>Teach Back</a:t>
            </a:r>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57AC1D-E469-422B-A5E6-218A7EE29739}" type="slidenum">
              <a:rPr lang="sv-SE" smtClean="0"/>
              <a:t>‹#›</a:t>
            </a:fld>
            <a:endParaRPr lang="sv-SE"/>
          </a:p>
        </p:txBody>
      </p:sp>
    </p:spTree>
    <p:extLst>
      <p:ext uri="{BB962C8B-B14F-4D97-AF65-F5344CB8AC3E}">
        <p14:creationId xmlns:p14="http://schemas.microsoft.com/office/powerpoint/2010/main" val="440178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715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sv-SE" smtClean="0"/>
              <a:t>Klicka här för att ändra format på bakgrundsrubriken</a:t>
            </a:r>
          </a:p>
        </p:txBody>
      </p:sp>
      <p:sp>
        <p:nvSpPr>
          <p:cNvPr id="1027" name="Rectangle 3"/>
          <p:cNvSpPr>
            <a:spLocks noGrp="1" noChangeArrowheads="1"/>
          </p:cNvSpPr>
          <p:nvPr>
            <p:ph type="body" idx="1"/>
          </p:nvPr>
        </p:nvSpPr>
        <p:spPr bwMode="auto">
          <a:xfrm>
            <a:off x="685800" y="19288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031" name="Rectangle 7"/>
          <p:cNvSpPr>
            <a:spLocks noGrp="1" noChangeArrowheads="1"/>
          </p:cNvSpPr>
          <p:nvPr>
            <p:ph type="sldNum" sz="quarter" idx="4"/>
          </p:nvPr>
        </p:nvSpPr>
        <p:spPr bwMode="auto">
          <a:xfrm>
            <a:off x="6516688" y="6308725"/>
            <a:ext cx="1905000"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2075" tIns="46038" rIns="92075" bIns="46038" numCol="1" anchor="t" anchorCtr="0" compatLnSpc="1">
            <a:prstTxWarp prst="textNoShape">
              <a:avLst/>
            </a:prstTxWarp>
          </a:bodyPr>
          <a:lstStyle>
            <a:lvl1pPr>
              <a:defRPr sz="1000">
                <a:solidFill>
                  <a:srgbClr val="969696"/>
                </a:solidFill>
              </a:defRPr>
            </a:lvl1pPr>
          </a:lstStyle>
          <a:p>
            <a:pPr eaLnBrk="0" fontAlgn="base" hangingPunct="0">
              <a:spcBef>
                <a:spcPct val="0"/>
              </a:spcBef>
              <a:spcAft>
                <a:spcPct val="0"/>
              </a:spcAft>
              <a:defRPr/>
            </a:pPr>
            <a:r>
              <a:rPr lang="sv-SE"/>
              <a:t>BILD </a:t>
            </a:r>
            <a:fld id="{C6CBCD99-8C03-48AC-96CD-ABFE53CB4A06}" type="slidenum">
              <a:rPr lang="sv-SE"/>
              <a:pPr eaLnBrk="0" fontAlgn="base" hangingPunct="0">
                <a:spcBef>
                  <a:spcPct val="0"/>
                </a:spcBef>
                <a:spcAft>
                  <a:spcPct val="0"/>
                </a:spcAft>
                <a:defRPr/>
              </a:pPr>
              <a:t>‹#›</a:t>
            </a:fld>
            <a:endParaRPr lang="sv-SE"/>
          </a:p>
        </p:txBody>
      </p:sp>
      <p:pic>
        <p:nvPicPr>
          <p:cNvPr id="1029" name="Picture 11" descr="NLL_2rad_180dpi"/>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667625" y="6078538"/>
            <a:ext cx="1173163"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8" name="Rectangle 14"/>
          <p:cNvSpPr>
            <a:spLocks noChangeArrowheads="1"/>
          </p:cNvSpPr>
          <p:nvPr/>
        </p:nvSpPr>
        <p:spPr bwMode="auto">
          <a:xfrm>
            <a:off x="179388" y="6237288"/>
            <a:ext cx="527050" cy="276225"/>
          </a:xfrm>
          <a:prstGeom prst="rect">
            <a:avLst/>
          </a:prstGeom>
          <a:noFill/>
          <a:ln w="12700">
            <a:noFill/>
            <a:miter lim="800000"/>
            <a:headEnd type="none" w="sm" len="sm"/>
            <a:tailEnd type="none" w="sm" len="sm"/>
          </a:ln>
          <a:effectLst/>
        </p:spPr>
        <p:txBody>
          <a:bodyPr>
            <a:spAutoFit/>
          </a:bodyPr>
          <a:lstStyle/>
          <a:p>
            <a:pPr eaLnBrk="0" fontAlgn="base" hangingPunct="0">
              <a:spcBef>
                <a:spcPct val="0"/>
              </a:spcBef>
              <a:spcAft>
                <a:spcPct val="0"/>
              </a:spcAft>
              <a:defRPr/>
            </a:pPr>
            <a:r>
              <a:rPr lang="sv-SE" sz="600" b="1">
                <a:solidFill>
                  <a:srgbClr val="C73238"/>
                </a:solidFill>
              </a:rPr>
              <a:t>DIVISION</a:t>
            </a:r>
            <a:r>
              <a:rPr lang="sv-SE" sz="600">
                <a:solidFill>
                  <a:srgbClr val="003399"/>
                </a:solidFill>
              </a:rPr>
              <a:t/>
            </a:r>
            <a:br>
              <a:rPr lang="sv-SE" sz="600">
                <a:solidFill>
                  <a:srgbClr val="003399"/>
                </a:solidFill>
              </a:rPr>
            </a:br>
            <a:endParaRPr lang="sv-SE" sz="600">
              <a:solidFill>
                <a:srgbClr val="003399"/>
              </a:solidFill>
            </a:endParaRPr>
          </a:p>
        </p:txBody>
      </p:sp>
      <p:sp>
        <p:nvSpPr>
          <p:cNvPr id="1039" name="Rectangle 15"/>
          <p:cNvSpPr>
            <a:spLocks noChangeArrowheads="1"/>
          </p:cNvSpPr>
          <p:nvPr/>
        </p:nvSpPr>
        <p:spPr bwMode="auto">
          <a:xfrm>
            <a:off x="179388" y="6308725"/>
            <a:ext cx="2087562" cy="360363"/>
          </a:xfrm>
          <a:prstGeom prst="rect">
            <a:avLst/>
          </a:prstGeom>
          <a:noFill/>
          <a:ln w="9525">
            <a:noFill/>
            <a:miter lim="800000"/>
            <a:headEnd/>
            <a:tailEnd/>
          </a:ln>
          <a:effectLst/>
        </p:spPr>
        <p:txBody>
          <a:bodyPr wrap="none" lIns="92075" tIns="46038" rIns="92075" bIns="46038" anchor="ctr"/>
          <a:lstStyle/>
          <a:p>
            <a:pPr defTabSz="762000" eaLnBrk="0" fontAlgn="base" hangingPunct="0">
              <a:spcBef>
                <a:spcPct val="0"/>
              </a:spcBef>
              <a:spcAft>
                <a:spcPct val="0"/>
              </a:spcAft>
            </a:pPr>
            <a:r>
              <a:rPr lang="sv-SE" sz="1600" b="1" dirty="0">
                <a:solidFill>
                  <a:srgbClr val="000000"/>
                </a:solidFill>
                <a:latin typeface="Times New Roman" pitchFamily="18" charset="0"/>
              </a:rPr>
              <a:t>Landstingsdirektörens stab</a:t>
            </a:r>
            <a:r>
              <a:rPr lang="sv-SE" sz="600" dirty="0">
                <a:solidFill>
                  <a:srgbClr val="003399"/>
                </a:solidFill>
              </a:rPr>
              <a:t/>
            </a:r>
            <a:br>
              <a:rPr lang="sv-SE" sz="600" dirty="0">
                <a:solidFill>
                  <a:srgbClr val="003399"/>
                </a:solidFill>
              </a:rPr>
            </a:br>
            <a:endParaRPr lang="sv-SE" sz="600" dirty="0">
              <a:solidFill>
                <a:srgbClr val="003399"/>
              </a:solidFill>
            </a:endParaRPr>
          </a:p>
        </p:txBody>
      </p:sp>
      <p:sp>
        <p:nvSpPr>
          <p:cNvPr id="1032" name="Rectangle 8"/>
          <p:cNvSpPr>
            <a:spLocks noGrp="1" noChangeArrowheads="1"/>
          </p:cNvSpPr>
          <p:nvPr>
            <p:ph type="ftr" sz="quarter" idx="3"/>
          </p:nvPr>
        </p:nvSpPr>
        <p:spPr bwMode="auto">
          <a:xfrm>
            <a:off x="3132138" y="63087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solidFill>
                  <a:schemeClr val="tx2"/>
                </a:solidFill>
              </a:defRPr>
            </a:lvl1pPr>
          </a:lstStyle>
          <a:p>
            <a:pPr fontAlgn="base">
              <a:spcBef>
                <a:spcPct val="0"/>
              </a:spcBef>
              <a:spcAft>
                <a:spcPct val="0"/>
              </a:spcAft>
            </a:pPr>
            <a:r>
              <a:rPr lang="sv-SE" smtClean="0">
                <a:solidFill>
                  <a:srgbClr val="000000"/>
                </a:solidFill>
              </a:rPr>
              <a:t>Teach Back</a:t>
            </a:r>
            <a:endParaRPr lang="sv-SE">
              <a:solidFill>
                <a:srgbClr val="000000"/>
              </a:solidFill>
            </a:endParaRPr>
          </a:p>
        </p:txBody>
      </p:sp>
      <p:sp>
        <p:nvSpPr>
          <p:cNvPr id="1033" name="Rectangle 9"/>
          <p:cNvSpPr>
            <a:spLocks noGrp="1" noChangeArrowheads="1"/>
          </p:cNvSpPr>
          <p:nvPr>
            <p:ph type="dt" sz="half" idx="2"/>
          </p:nvPr>
        </p:nvSpPr>
        <p:spPr bwMode="auto">
          <a:xfrm>
            <a:off x="7885113" y="115888"/>
            <a:ext cx="1090612"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solidFill>
                  <a:schemeClr val="tx2"/>
                </a:solidFill>
              </a:defRPr>
            </a:lvl1pPr>
          </a:lstStyle>
          <a:p>
            <a:pPr fontAlgn="base">
              <a:spcBef>
                <a:spcPct val="0"/>
              </a:spcBef>
              <a:spcAft>
                <a:spcPct val="0"/>
              </a:spcAft>
            </a:pPr>
            <a:fld id="{A7925EC6-3D6D-4554-9539-8A47A6EADA51}" type="datetime1">
              <a:rPr lang="sv-SE" smtClean="0">
                <a:solidFill>
                  <a:srgbClr val="000000"/>
                </a:solidFill>
              </a:rPr>
              <a:t>2017-03-07</a:t>
            </a:fld>
            <a:endParaRPr lang="sv-SE">
              <a:solidFill>
                <a:srgbClr val="000000"/>
              </a:solidFill>
            </a:endParaRPr>
          </a:p>
        </p:txBody>
      </p:sp>
    </p:spTree>
    <p:extLst>
      <p:ext uri="{BB962C8B-B14F-4D97-AF65-F5344CB8AC3E}">
        <p14:creationId xmlns:p14="http://schemas.microsoft.com/office/powerpoint/2010/main" val="35500291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hf sldNum="0" hdr="0" dt="0"/>
  <p:txStyles>
    <p:titleStyle>
      <a:lvl1pPr algn="l" defTabSz="762000" rtl="0" eaLnBrk="1" fontAlgn="base" hangingPunct="1">
        <a:spcBef>
          <a:spcPct val="0"/>
        </a:spcBef>
        <a:spcAft>
          <a:spcPct val="0"/>
        </a:spcAft>
        <a:defRPr sz="3400">
          <a:solidFill>
            <a:srgbClr val="0D68B0"/>
          </a:solidFill>
          <a:latin typeface="+mj-lt"/>
          <a:ea typeface="+mj-ea"/>
          <a:cs typeface="+mj-cs"/>
        </a:defRPr>
      </a:lvl1pPr>
      <a:lvl2pPr algn="l" defTabSz="762000" rtl="0" eaLnBrk="1" fontAlgn="base" hangingPunct="1">
        <a:spcBef>
          <a:spcPct val="0"/>
        </a:spcBef>
        <a:spcAft>
          <a:spcPct val="0"/>
        </a:spcAft>
        <a:defRPr sz="3400">
          <a:solidFill>
            <a:srgbClr val="0D68B0"/>
          </a:solidFill>
          <a:latin typeface="Arial" charset="0"/>
        </a:defRPr>
      </a:lvl2pPr>
      <a:lvl3pPr algn="l" defTabSz="762000" rtl="0" eaLnBrk="1" fontAlgn="base" hangingPunct="1">
        <a:spcBef>
          <a:spcPct val="0"/>
        </a:spcBef>
        <a:spcAft>
          <a:spcPct val="0"/>
        </a:spcAft>
        <a:defRPr sz="3400">
          <a:solidFill>
            <a:srgbClr val="0D68B0"/>
          </a:solidFill>
          <a:latin typeface="Arial" charset="0"/>
        </a:defRPr>
      </a:lvl3pPr>
      <a:lvl4pPr algn="l" defTabSz="762000" rtl="0" eaLnBrk="1" fontAlgn="base" hangingPunct="1">
        <a:spcBef>
          <a:spcPct val="0"/>
        </a:spcBef>
        <a:spcAft>
          <a:spcPct val="0"/>
        </a:spcAft>
        <a:defRPr sz="3400">
          <a:solidFill>
            <a:srgbClr val="0D68B0"/>
          </a:solidFill>
          <a:latin typeface="Arial" charset="0"/>
        </a:defRPr>
      </a:lvl4pPr>
      <a:lvl5pPr algn="l" defTabSz="762000" rtl="0" eaLnBrk="1" fontAlgn="base" hangingPunct="1">
        <a:spcBef>
          <a:spcPct val="0"/>
        </a:spcBef>
        <a:spcAft>
          <a:spcPct val="0"/>
        </a:spcAft>
        <a:defRPr sz="3400">
          <a:solidFill>
            <a:srgbClr val="0D68B0"/>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p:titleStyle>
    <p:bodyStyle>
      <a:lvl1pPr marL="107950" indent="-107950" algn="l" defTabSz="762000" rtl="0" eaLnBrk="1" fontAlgn="base" hangingPunct="1">
        <a:spcBef>
          <a:spcPct val="100000"/>
        </a:spcBef>
        <a:spcAft>
          <a:spcPct val="0"/>
        </a:spcAft>
        <a:buClr>
          <a:schemeClr val="tx2"/>
        </a:buClr>
        <a:buFont typeface="Arial" charset="0"/>
        <a:buChar char="•"/>
        <a:defRPr sz="1600">
          <a:solidFill>
            <a:schemeClr val="tx2"/>
          </a:solidFill>
          <a:latin typeface="+mn-lt"/>
          <a:ea typeface="+mn-ea"/>
          <a:cs typeface="+mn-cs"/>
        </a:defRPr>
      </a:lvl1pPr>
      <a:lvl2pPr marL="720725" indent="-184150" algn="l" defTabSz="762000" rtl="0" eaLnBrk="1" fontAlgn="base" hangingPunct="1">
        <a:spcBef>
          <a:spcPct val="20000"/>
        </a:spcBef>
        <a:spcAft>
          <a:spcPct val="0"/>
        </a:spcAft>
        <a:buClr>
          <a:schemeClr val="tx2"/>
        </a:buClr>
        <a:buSzPct val="80000"/>
        <a:buFont typeface="Arial" charset="0"/>
        <a:buChar char="–"/>
        <a:defRPr sz="1600">
          <a:solidFill>
            <a:schemeClr val="tx2"/>
          </a:solidFill>
          <a:latin typeface="+mn-lt"/>
        </a:defRPr>
      </a:lvl2pPr>
      <a:lvl3pPr marL="1257300" indent="-87313"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mn-lt"/>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mn-lt"/>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mn-lt"/>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zG2DVoRP86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6.xml"/><Relationship Id="rId1" Type="http://schemas.openxmlformats.org/officeDocument/2006/relationships/tags" Target="../tags/tag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dMAS2S51bM8" TargetMode="External"/><Relationship Id="rId2" Type="http://schemas.openxmlformats.org/officeDocument/2006/relationships/notesSlide" Target="../notesSlides/notesSlide14.xml"/><Relationship Id="rId1" Type="http://schemas.openxmlformats.org/officeDocument/2006/relationships/slideLayout" Target="../slideLayouts/slideLayout14.xml"/><Relationship Id="rId5" Type="http://schemas.openxmlformats.org/officeDocument/2006/relationships/hyperlink" Target="http://www.youtube.com/watch?v=O0h0-CZaCJk&amp;feature=youtu.be" TargetMode="External"/><Relationship Id="rId4" Type="http://schemas.openxmlformats.org/officeDocument/2006/relationships/hyperlink" Target="http://nchealthliteracy.org/teachingaids.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p:txBody>
          <a:bodyPr/>
          <a:lstStyle/>
          <a:p>
            <a:pPr eaLnBrk="1" hangingPunct="1">
              <a:buFontTx/>
              <a:buNone/>
            </a:pPr>
            <a:endParaRPr lang="sv-SE" altLang="sv-SE" sz="2800" dirty="0" smtClean="0"/>
          </a:p>
          <a:p>
            <a:pPr algn="ctr" eaLnBrk="1" hangingPunct="1">
              <a:buFontTx/>
              <a:buNone/>
            </a:pPr>
            <a:r>
              <a:rPr lang="sv-SE" altLang="sv-SE" sz="4400" dirty="0" smtClean="0">
                <a:solidFill>
                  <a:srgbClr val="0070C0"/>
                </a:solidFill>
              </a:rPr>
              <a:t>Do I Look Like An Idiot</a:t>
            </a:r>
          </a:p>
          <a:p>
            <a:pPr eaLnBrk="1" hangingPunct="1">
              <a:buFontTx/>
              <a:buNone/>
            </a:pPr>
            <a:endParaRPr lang="sv-SE" altLang="sv-SE" sz="2800" dirty="0" smtClean="0"/>
          </a:p>
          <a:p>
            <a:pPr eaLnBrk="1" hangingPunct="1">
              <a:buFontTx/>
              <a:buNone/>
            </a:pPr>
            <a:endParaRPr lang="sv-SE" altLang="sv-SE" sz="2800" dirty="0" smtClean="0"/>
          </a:p>
          <a:p>
            <a:pPr eaLnBrk="1" hangingPunct="1">
              <a:buFontTx/>
              <a:buNone/>
            </a:pPr>
            <a:endParaRPr lang="sv-SE" altLang="sv-SE" sz="2800" dirty="0" smtClean="0"/>
          </a:p>
          <a:p>
            <a:pPr eaLnBrk="1" hangingPunct="1">
              <a:buFontTx/>
              <a:buNone/>
            </a:pPr>
            <a:endParaRPr lang="sv-SE" altLang="sv-SE" sz="2800" dirty="0" smtClean="0"/>
          </a:p>
          <a:p>
            <a:pPr eaLnBrk="1" hangingPunct="1">
              <a:buFontTx/>
              <a:buNone/>
            </a:pPr>
            <a:endParaRPr lang="sv-SE" altLang="sv-SE" sz="2800" dirty="0" smtClean="0"/>
          </a:p>
          <a:p>
            <a:pPr eaLnBrk="1" hangingPunct="1">
              <a:buFontTx/>
              <a:buNone/>
            </a:pPr>
            <a:r>
              <a:rPr lang="sv-SE" altLang="sv-SE" sz="1200" dirty="0" smtClean="0">
                <a:hlinkClick r:id="rId3"/>
              </a:rPr>
              <a:t>https://www.youtube.com/watch?v=zG2DVoRP86g</a:t>
            </a:r>
            <a:endParaRPr lang="sv-SE" altLang="sv-SE" sz="1200" dirty="0" smtClean="0"/>
          </a:p>
        </p:txBody>
      </p:sp>
      <p:pic>
        <p:nvPicPr>
          <p:cNvPr id="2051" name="Picture 5" descr="C:\Documents and Settings\peanigus\Lokala inställningar\Temp\Temporary Internet Files\Content.IE5\D2IQ7HIA\MC900434403[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938" y="2852738"/>
            <a:ext cx="1362075"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Platshållare för sidfot 1"/>
          <p:cNvSpPr>
            <a:spLocks noGrp="1"/>
          </p:cNvSpPr>
          <p:nvPr>
            <p:ph type="ftr" sz="quarter" idx="11"/>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sv-SE" sz="1400" smtClean="0"/>
              <a:t>Teach Back</a:t>
            </a:r>
          </a:p>
        </p:txBody>
      </p:sp>
    </p:spTree>
    <p:extLst>
      <p:ext uri="{BB962C8B-B14F-4D97-AF65-F5344CB8AC3E}">
        <p14:creationId xmlns:p14="http://schemas.microsoft.com/office/powerpoint/2010/main" val="3682930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sv-SE" altLang="sv-SE" sz="4000" smtClean="0">
                <a:solidFill>
                  <a:srgbClr val="0070C0"/>
                </a:solidFill>
              </a:rPr>
              <a:t>Teach-back</a:t>
            </a:r>
          </a:p>
        </p:txBody>
      </p:sp>
      <p:sp>
        <p:nvSpPr>
          <p:cNvPr id="9219" name="Rectangle 3"/>
          <p:cNvSpPr>
            <a:spLocks noGrp="1" noChangeArrowheads="1"/>
          </p:cNvSpPr>
          <p:nvPr>
            <p:ph type="body" idx="1"/>
          </p:nvPr>
        </p:nvSpPr>
        <p:spPr>
          <a:xfrm>
            <a:off x="457200" y="1600200"/>
            <a:ext cx="8229600" cy="3268663"/>
          </a:xfrm>
        </p:spPr>
        <p:txBody>
          <a:bodyPr/>
          <a:lstStyle/>
          <a:p>
            <a:pPr eaLnBrk="1" hangingPunct="1"/>
            <a:r>
              <a:rPr lang="sv-SE" altLang="sv-SE" smtClean="0"/>
              <a:t>En effektiv metod för att säkra att patienten har förstått informationen som vårdgivaren förmedlar</a:t>
            </a:r>
          </a:p>
          <a:p>
            <a:pPr eaLnBrk="1" hangingPunct="1"/>
            <a:endParaRPr lang="sv-SE" altLang="sv-SE" smtClean="0"/>
          </a:p>
        </p:txBody>
      </p:sp>
      <p:pic>
        <p:nvPicPr>
          <p:cNvPr id="922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789363"/>
            <a:ext cx="8585200" cy="177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Platshållare för sidfot 1"/>
          <p:cNvSpPr>
            <a:spLocks noGrp="1"/>
          </p:cNvSpPr>
          <p:nvPr>
            <p:ph type="ftr" sz="quarter" idx="11"/>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sv-SE" sz="1400" smtClean="0"/>
              <a:t>Teach Back</a:t>
            </a:r>
          </a:p>
        </p:txBody>
      </p:sp>
    </p:spTree>
    <p:extLst>
      <p:ext uri="{BB962C8B-B14F-4D97-AF65-F5344CB8AC3E}">
        <p14:creationId xmlns:p14="http://schemas.microsoft.com/office/powerpoint/2010/main" val="4235778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defRPr/>
            </a:pPr>
            <a:r>
              <a:rPr lang="sv-SE" dirty="0">
                <a:solidFill>
                  <a:srgbClr val="0070C0"/>
                </a:solidFill>
                <a:latin typeface="+mn-lt"/>
                <a:ea typeface="+mn-ea"/>
                <a:cs typeface="+mn-cs"/>
              </a:rPr>
              <a:t>Dokumentation i VAS</a:t>
            </a:r>
          </a:p>
        </p:txBody>
      </p:sp>
      <p:sp>
        <p:nvSpPr>
          <p:cNvPr id="5123" name="Platshållare för innehåll 2"/>
          <p:cNvSpPr>
            <a:spLocks noGrp="1"/>
          </p:cNvSpPr>
          <p:nvPr>
            <p:ph idx="1"/>
          </p:nvPr>
        </p:nvSpPr>
        <p:spPr/>
        <p:txBody>
          <a:bodyPr>
            <a:normAutofit fontScale="85000" lnSpcReduction="20000"/>
          </a:bodyPr>
          <a:lstStyle/>
          <a:p>
            <a:r>
              <a:rPr lang="sv-SE" altLang="sv-SE" sz="2000" dirty="0" smtClean="0"/>
              <a:t>Det ska framgå på vilket sätt information har givits och hur vårdpersonalen har säkerställt att mottagaren har uppfattat informationen korrekt, samt i huvudsak vad informationen avsåg.</a:t>
            </a:r>
          </a:p>
          <a:p>
            <a:r>
              <a:rPr lang="sv-SE" altLang="sv-SE" sz="2000" dirty="0" smtClean="0"/>
              <a:t>Sökordet Information kommer att få fasta värden, en eller flera av dessa ska användas. </a:t>
            </a:r>
          </a:p>
          <a:p>
            <a:pPr lvl="1">
              <a:lnSpc>
                <a:spcPct val="200000"/>
              </a:lnSpc>
            </a:pPr>
            <a:r>
              <a:rPr lang="sv-SE" altLang="sv-SE" sz="1600" dirty="0"/>
              <a:t>i</a:t>
            </a:r>
            <a:r>
              <a:rPr lang="sv-SE" altLang="sv-SE" sz="1600" dirty="0" smtClean="0"/>
              <a:t>nfo01 Muntlig </a:t>
            </a:r>
            <a:r>
              <a:rPr lang="sv-SE" altLang="sv-SE" sz="1600" dirty="0" err="1" smtClean="0"/>
              <a:t>enl</a:t>
            </a:r>
            <a:r>
              <a:rPr lang="sv-SE" altLang="sv-SE" sz="1600" dirty="0" smtClean="0"/>
              <a:t> Teach back</a:t>
            </a:r>
          </a:p>
          <a:p>
            <a:pPr lvl="1">
              <a:lnSpc>
                <a:spcPct val="200000"/>
              </a:lnSpc>
            </a:pPr>
            <a:r>
              <a:rPr lang="sv-SE" altLang="sv-SE" sz="1600" dirty="0"/>
              <a:t>i</a:t>
            </a:r>
            <a:r>
              <a:rPr lang="sv-SE" altLang="sv-SE" sz="1600" dirty="0" smtClean="0"/>
              <a:t>nfo02 Muntlig </a:t>
            </a:r>
            <a:r>
              <a:rPr lang="sv-SE" altLang="sv-SE" sz="1600" dirty="0" err="1" smtClean="0"/>
              <a:t>enl</a:t>
            </a:r>
            <a:r>
              <a:rPr lang="sv-SE" altLang="sv-SE" sz="1600" dirty="0" smtClean="0"/>
              <a:t> SBAR</a:t>
            </a:r>
          </a:p>
          <a:p>
            <a:pPr lvl="1">
              <a:lnSpc>
                <a:spcPct val="200000"/>
              </a:lnSpc>
            </a:pPr>
            <a:r>
              <a:rPr lang="sv-SE" altLang="sv-SE" sz="1600" dirty="0"/>
              <a:t>i</a:t>
            </a:r>
            <a:r>
              <a:rPr lang="sv-SE" altLang="sv-SE" sz="1600" dirty="0" smtClean="0"/>
              <a:t>nfo03 Skriftlig information</a:t>
            </a:r>
          </a:p>
          <a:p>
            <a:pPr lvl="1">
              <a:lnSpc>
                <a:spcPct val="200000"/>
              </a:lnSpc>
            </a:pPr>
            <a:r>
              <a:rPr lang="sv-SE" altLang="sv-SE" sz="1600" dirty="0"/>
              <a:t>i</a:t>
            </a:r>
            <a:r>
              <a:rPr lang="sv-SE" altLang="sv-SE" sz="1600" dirty="0" smtClean="0"/>
              <a:t>nfo04 Muntlig information </a:t>
            </a:r>
            <a:r>
              <a:rPr lang="sv-SE" altLang="sv-SE" sz="1600" dirty="0" err="1" smtClean="0"/>
              <a:t>enl</a:t>
            </a:r>
            <a:r>
              <a:rPr lang="sv-SE" altLang="sv-SE" sz="1600" dirty="0" smtClean="0"/>
              <a:t> rutin</a:t>
            </a:r>
          </a:p>
          <a:p>
            <a:pPr lvl="1">
              <a:lnSpc>
                <a:spcPct val="200000"/>
              </a:lnSpc>
            </a:pPr>
            <a:r>
              <a:rPr lang="sv-SE" altLang="sv-SE" sz="1600" dirty="0"/>
              <a:t>i</a:t>
            </a:r>
            <a:r>
              <a:rPr lang="sv-SE" altLang="sv-SE" sz="1600" dirty="0" smtClean="0"/>
              <a:t>nfo05 Patienten inte mottaglig</a:t>
            </a:r>
          </a:p>
          <a:p>
            <a:pPr marL="252000" lvl="1" indent="0">
              <a:lnSpc>
                <a:spcPct val="200000"/>
              </a:lnSpc>
              <a:buNone/>
            </a:pPr>
            <a:r>
              <a:rPr lang="sv-SE" altLang="sv-SE" sz="1600" dirty="0" smtClean="0"/>
              <a:t>Rutin för detta är under upprättande. </a:t>
            </a:r>
          </a:p>
          <a:p>
            <a:endParaRPr lang="sv-SE" altLang="sv-SE" sz="2000" dirty="0" smtClean="0"/>
          </a:p>
          <a:p>
            <a:endParaRPr lang="sv-SE" altLang="sv-SE" sz="2000" dirty="0" smtClean="0"/>
          </a:p>
        </p:txBody>
      </p:sp>
      <p:sp>
        <p:nvSpPr>
          <p:cNvPr id="5124" name="Platshållare för sidfot 3"/>
          <p:cNvSpPr>
            <a:spLocks noGrp="1"/>
          </p:cNvSpPr>
          <p:nvPr>
            <p:ph type="ftr" sz="quarter" idx="11"/>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sv-SE" sz="1400" smtClean="0"/>
              <a:t>Teach Back</a:t>
            </a:r>
          </a:p>
        </p:txBody>
      </p:sp>
    </p:spTree>
    <p:extLst>
      <p:ext uri="{BB962C8B-B14F-4D97-AF65-F5344CB8AC3E}">
        <p14:creationId xmlns:p14="http://schemas.microsoft.com/office/powerpoint/2010/main" val="3833837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val 7"/>
          <p:cNvSpPr>
            <a:spLocks noChangeArrowheads="1"/>
          </p:cNvSpPr>
          <p:nvPr/>
        </p:nvSpPr>
        <p:spPr bwMode="auto">
          <a:xfrm>
            <a:off x="0" y="0"/>
            <a:ext cx="2843213" cy="1125538"/>
          </a:xfrm>
          <a:prstGeom prst="ellipse">
            <a:avLst/>
          </a:prstGeom>
          <a:noFill/>
          <a:ln w="9525">
            <a:solidFill>
              <a:srgbClr val="0066FF"/>
            </a:solidFill>
            <a:round/>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sv-SE" altLang="sv-SE" sz="1800"/>
          </a:p>
        </p:txBody>
      </p:sp>
      <p:sp>
        <p:nvSpPr>
          <p:cNvPr id="10243" name="Title 1"/>
          <p:cNvSpPr>
            <a:spLocks noGrp="1"/>
          </p:cNvSpPr>
          <p:nvPr>
            <p:ph type="title" idx="4294967295"/>
          </p:nvPr>
        </p:nvSpPr>
        <p:spPr>
          <a:xfrm>
            <a:off x="122238" y="234950"/>
            <a:ext cx="8793162" cy="311150"/>
          </a:xfrm>
        </p:spPr>
        <p:txBody>
          <a:bodyPr lIns="92066" tIns="46033" rIns="92066" bIns="46033" anchor="t"/>
          <a:lstStyle/>
          <a:p>
            <a:pPr algn="l" eaLnBrk="1" hangingPunct="1"/>
            <a:r>
              <a:rPr lang="sv-SE" altLang="sv-SE" sz="3600" smtClean="0">
                <a:solidFill>
                  <a:srgbClr val="0070C0"/>
                </a:solidFill>
              </a:rPr>
              <a:t>Hur gör jag?</a:t>
            </a:r>
          </a:p>
        </p:txBody>
      </p:sp>
      <p:sp>
        <p:nvSpPr>
          <p:cNvPr id="10244" name="Rectangle 15"/>
          <p:cNvSpPr>
            <a:spLocks noChangeArrowheads="1"/>
          </p:cNvSpPr>
          <p:nvPr>
            <p:custDataLst>
              <p:tags r:id="rId1"/>
            </p:custDataLst>
          </p:nvPr>
        </p:nvSpPr>
        <p:spPr bwMode="auto">
          <a:xfrm>
            <a:off x="2555875" y="1989138"/>
            <a:ext cx="5976938"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0" tIns="0" rIns="0" bIns="0"/>
          <a:lstStyle>
            <a:lvl1pPr indent="-182563" defTabSz="931863" eaLnBrk="0" hangingPunct="0">
              <a:spcBef>
                <a:spcPct val="20000"/>
              </a:spcBef>
              <a:buChar char="•"/>
              <a:defRPr sz="3200">
                <a:solidFill>
                  <a:schemeClr val="tx1"/>
                </a:solidFill>
                <a:latin typeface="Arial" charset="0"/>
              </a:defRPr>
            </a:lvl1pPr>
            <a:lvl2pPr marL="742950" indent="-285750" defTabSz="931863" eaLnBrk="0" hangingPunct="0">
              <a:spcBef>
                <a:spcPct val="20000"/>
              </a:spcBef>
              <a:buChar char="–"/>
              <a:defRPr sz="2800">
                <a:solidFill>
                  <a:schemeClr val="tx1"/>
                </a:solidFill>
                <a:latin typeface="Arial" charset="0"/>
              </a:defRPr>
            </a:lvl2pPr>
            <a:lvl3pPr marL="1143000" indent="-228600" defTabSz="931863" eaLnBrk="0" hangingPunct="0">
              <a:spcBef>
                <a:spcPct val="20000"/>
              </a:spcBef>
              <a:buChar char="•"/>
              <a:defRPr sz="2400">
                <a:solidFill>
                  <a:schemeClr val="tx1"/>
                </a:solidFill>
                <a:latin typeface="Arial" charset="0"/>
              </a:defRPr>
            </a:lvl3pPr>
            <a:lvl4pPr marL="1600200" indent="-228600" defTabSz="931863" eaLnBrk="0" hangingPunct="0">
              <a:spcBef>
                <a:spcPct val="20000"/>
              </a:spcBef>
              <a:buChar char="–"/>
              <a:defRPr sz="2000">
                <a:solidFill>
                  <a:schemeClr val="tx1"/>
                </a:solidFill>
                <a:latin typeface="Arial" charset="0"/>
              </a:defRPr>
            </a:lvl4pPr>
            <a:lvl5pPr marL="2057400" indent="-228600" defTabSz="931863" eaLnBrk="0" hangingPunct="0">
              <a:spcBef>
                <a:spcPct val="20000"/>
              </a:spcBef>
              <a:buChar char="»"/>
              <a:defRPr sz="2000">
                <a:solidFill>
                  <a:schemeClr val="tx1"/>
                </a:solidFill>
                <a:latin typeface="Arial" charset="0"/>
              </a:defRPr>
            </a:lvl5pPr>
            <a:lvl6pPr marL="2514600" indent="-228600" defTabSz="931863" eaLnBrk="0" fontAlgn="base" hangingPunct="0">
              <a:spcBef>
                <a:spcPct val="20000"/>
              </a:spcBef>
              <a:spcAft>
                <a:spcPct val="0"/>
              </a:spcAft>
              <a:buChar char="»"/>
              <a:defRPr sz="2000">
                <a:solidFill>
                  <a:schemeClr val="tx1"/>
                </a:solidFill>
                <a:latin typeface="Arial" charset="0"/>
              </a:defRPr>
            </a:lvl6pPr>
            <a:lvl7pPr marL="2971800" indent="-228600" defTabSz="931863" eaLnBrk="0" fontAlgn="base" hangingPunct="0">
              <a:spcBef>
                <a:spcPct val="20000"/>
              </a:spcBef>
              <a:spcAft>
                <a:spcPct val="0"/>
              </a:spcAft>
              <a:buChar char="»"/>
              <a:defRPr sz="2000">
                <a:solidFill>
                  <a:schemeClr val="tx1"/>
                </a:solidFill>
                <a:latin typeface="Arial" charset="0"/>
              </a:defRPr>
            </a:lvl7pPr>
            <a:lvl8pPr marL="3429000" indent="-228600" defTabSz="931863" eaLnBrk="0" fontAlgn="base" hangingPunct="0">
              <a:spcBef>
                <a:spcPct val="20000"/>
              </a:spcBef>
              <a:spcAft>
                <a:spcPct val="0"/>
              </a:spcAft>
              <a:buChar char="»"/>
              <a:defRPr sz="2000">
                <a:solidFill>
                  <a:schemeClr val="tx1"/>
                </a:solidFill>
                <a:latin typeface="Arial" charset="0"/>
              </a:defRPr>
            </a:lvl8pPr>
            <a:lvl9pPr marL="3886200" indent="-228600" defTabSz="931863"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pPr>
            <a:endParaRPr lang="sv-SE" altLang="sv-SE" sz="1600">
              <a:solidFill>
                <a:schemeClr val="tx2"/>
              </a:solidFill>
            </a:endParaRPr>
          </a:p>
        </p:txBody>
      </p:sp>
      <p:sp>
        <p:nvSpPr>
          <p:cNvPr id="10245" name="Rectangle 28"/>
          <p:cNvSpPr>
            <a:spLocks noChangeArrowheads="1"/>
          </p:cNvSpPr>
          <p:nvPr/>
        </p:nvSpPr>
        <p:spPr bwMode="auto">
          <a:xfrm>
            <a:off x="468313" y="1268413"/>
            <a:ext cx="8231187"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0" tIns="0" rIns="0" bIns="0"/>
          <a:lstStyle>
            <a:lvl1pPr marL="182563" indent="-182563" defTabSz="931863" eaLnBrk="0" hangingPunct="0">
              <a:spcBef>
                <a:spcPct val="20000"/>
              </a:spcBef>
              <a:buChar char="•"/>
              <a:defRPr sz="3200">
                <a:solidFill>
                  <a:schemeClr val="tx1"/>
                </a:solidFill>
                <a:latin typeface="Arial" charset="0"/>
              </a:defRPr>
            </a:lvl1pPr>
            <a:lvl2pPr marL="758825" indent="-292100" defTabSz="931863" eaLnBrk="0" hangingPunct="0">
              <a:spcBef>
                <a:spcPct val="20000"/>
              </a:spcBef>
              <a:buChar char="–"/>
              <a:defRPr sz="2800">
                <a:solidFill>
                  <a:schemeClr val="tx1"/>
                </a:solidFill>
                <a:latin typeface="Arial" charset="0"/>
              </a:defRPr>
            </a:lvl2pPr>
            <a:lvl3pPr marL="1143000" indent="-228600" defTabSz="931863" eaLnBrk="0" hangingPunct="0">
              <a:spcBef>
                <a:spcPct val="20000"/>
              </a:spcBef>
              <a:buChar char="•"/>
              <a:defRPr sz="2400">
                <a:solidFill>
                  <a:schemeClr val="tx1"/>
                </a:solidFill>
                <a:latin typeface="Arial" charset="0"/>
              </a:defRPr>
            </a:lvl3pPr>
            <a:lvl4pPr marL="1600200" indent="-228600" defTabSz="931863" eaLnBrk="0" hangingPunct="0">
              <a:spcBef>
                <a:spcPct val="20000"/>
              </a:spcBef>
              <a:buChar char="–"/>
              <a:defRPr sz="2000">
                <a:solidFill>
                  <a:schemeClr val="tx1"/>
                </a:solidFill>
                <a:latin typeface="Arial" charset="0"/>
              </a:defRPr>
            </a:lvl4pPr>
            <a:lvl5pPr marL="2057400" indent="-228600" defTabSz="931863" eaLnBrk="0" hangingPunct="0">
              <a:spcBef>
                <a:spcPct val="20000"/>
              </a:spcBef>
              <a:buChar char="»"/>
              <a:defRPr sz="2000">
                <a:solidFill>
                  <a:schemeClr val="tx1"/>
                </a:solidFill>
                <a:latin typeface="Arial" charset="0"/>
              </a:defRPr>
            </a:lvl5pPr>
            <a:lvl6pPr marL="2514600" indent="-228600" defTabSz="931863" eaLnBrk="0" fontAlgn="base" hangingPunct="0">
              <a:spcBef>
                <a:spcPct val="20000"/>
              </a:spcBef>
              <a:spcAft>
                <a:spcPct val="0"/>
              </a:spcAft>
              <a:buChar char="»"/>
              <a:defRPr sz="2000">
                <a:solidFill>
                  <a:schemeClr val="tx1"/>
                </a:solidFill>
                <a:latin typeface="Arial" charset="0"/>
              </a:defRPr>
            </a:lvl6pPr>
            <a:lvl7pPr marL="2971800" indent="-228600" defTabSz="931863" eaLnBrk="0" fontAlgn="base" hangingPunct="0">
              <a:spcBef>
                <a:spcPct val="20000"/>
              </a:spcBef>
              <a:spcAft>
                <a:spcPct val="0"/>
              </a:spcAft>
              <a:buChar char="»"/>
              <a:defRPr sz="2000">
                <a:solidFill>
                  <a:schemeClr val="tx1"/>
                </a:solidFill>
                <a:latin typeface="Arial" charset="0"/>
              </a:defRPr>
            </a:lvl7pPr>
            <a:lvl8pPr marL="3429000" indent="-228600" defTabSz="931863" eaLnBrk="0" fontAlgn="base" hangingPunct="0">
              <a:spcBef>
                <a:spcPct val="20000"/>
              </a:spcBef>
              <a:spcAft>
                <a:spcPct val="0"/>
              </a:spcAft>
              <a:buChar char="»"/>
              <a:defRPr sz="2000">
                <a:solidFill>
                  <a:schemeClr val="tx1"/>
                </a:solidFill>
                <a:latin typeface="Arial" charset="0"/>
              </a:defRPr>
            </a:lvl8pPr>
            <a:lvl9pPr marL="3886200" indent="-228600" defTabSz="931863" eaLnBrk="0" fontAlgn="base" hangingPunct="0">
              <a:spcBef>
                <a:spcPct val="20000"/>
              </a:spcBef>
              <a:spcAft>
                <a:spcPct val="0"/>
              </a:spcAft>
              <a:buChar char="»"/>
              <a:defRPr sz="2000">
                <a:solidFill>
                  <a:schemeClr val="tx1"/>
                </a:solidFill>
                <a:latin typeface="Arial" charset="0"/>
              </a:defRPr>
            </a:lvl9pPr>
          </a:lstStyle>
          <a:p>
            <a:pPr algn="ctr" eaLnBrk="1" hangingPunct="1">
              <a:spcBef>
                <a:spcPts val="613"/>
              </a:spcBef>
              <a:spcAft>
                <a:spcPts val="613"/>
              </a:spcAft>
              <a:buFontTx/>
              <a:buNone/>
            </a:pPr>
            <a:r>
              <a:rPr lang="sv-SE" altLang="sv-SE" sz="2400">
                <a:solidFill>
                  <a:srgbClr val="0070C0"/>
                </a:solidFill>
              </a:rPr>
              <a:t>När du informerat patienten</a:t>
            </a:r>
          </a:p>
          <a:p>
            <a:pPr eaLnBrk="1" hangingPunct="1">
              <a:spcBef>
                <a:spcPts val="613"/>
              </a:spcBef>
              <a:spcAft>
                <a:spcPts val="613"/>
              </a:spcAft>
            </a:pPr>
            <a:r>
              <a:rPr lang="sv-SE" altLang="sv-SE" sz="2000">
                <a:solidFill>
                  <a:schemeClr val="tx2"/>
                </a:solidFill>
              </a:rPr>
              <a:t>Fråga inte patienten ”Har du förstått?”</a:t>
            </a:r>
          </a:p>
          <a:p>
            <a:pPr lvl="1" eaLnBrk="1" hangingPunct="1">
              <a:spcBef>
                <a:spcPts val="613"/>
              </a:spcBef>
              <a:spcAft>
                <a:spcPts val="613"/>
              </a:spcAft>
            </a:pPr>
            <a:r>
              <a:rPr lang="sv-SE" altLang="sv-SE" sz="2000">
                <a:solidFill>
                  <a:schemeClr val="tx2"/>
                </a:solidFill>
              </a:rPr>
              <a:t>Be istället patienten att förklara eller demonstrera hur han/hon ska sköta en rekommenderad behandling eller hur han/hon har förstått informationen</a:t>
            </a:r>
          </a:p>
          <a:p>
            <a:pPr eaLnBrk="1" hangingPunct="1">
              <a:spcBef>
                <a:spcPts val="613"/>
              </a:spcBef>
              <a:spcAft>
                <a:spcPts val="613"/>
              </a:spcAft>
            </a:pPr>
            <a:r>
              <a:rPr lang="sv-SE" altLang="sv-SE" sz="2000">
                <a:solidFill>
                  <a:schemeClr val="tx2"/>
                </a:solidFill>
              </a:rPr>
              <a:t>Om patienten inte lyckas förklara på ett korrekt sätt, </a:t>
            </a:r>
            <a:br>
              <a:rPr lang="sv-SE" altLang="sv-SE" sz="2000">
                <a:solidFill>
                  <a:schemeClr val="tx2"/>
                </a:solidFill>
              </a:rPr>
            </a:br>
            <a:r>
              <a:rPr lang="sv-SE" altLang="sv-SE" sz="2000">
                <a:solidFill>
                  <a:schemeClr val="tx2"/>
                </a:solidFill>
              </a:rPr>
              <a:t>anta att du inte har förmedlat informationen på ett adekvat sätt och återupprepa den</a:t>
            </a:r>
          </a:p>
          <a:p>
            <a:pPr eaLnBrk="1" hangingPunct="1">
              <a:spcBef>
                <a:spcPts val="613"/>
              </a:spcBef>
              <a:spcAft>
                <a:spcPts val="613"/>
              </a:spcAft>
            </a:pPr>
            <a:r>
              <a:rPr lang="sv-SE" altLang="sv-SE" sz="2000">
                <a:solidFill>
                  <a:schemeClr val="tx2"/>
                </a:solidFill>
              </a:rPr>
              <a:t>Om nödvändigt, repetera förfarandet till dess att patienten kan återberätta informationen korrekt</a:t>
            </a:r>
          </a:p>
          <a:p>
            <a:pPr eaLnBrk="1" hangingPunct="1">
              <a:spcBef>
                <a:spcPts val="613"/>
              </a:spcBef>
              <a:spcAft>
                <a:spcPts val="613"/>
              </a:spcAft>
            </a:pPr>
            <a:r>
              <a:rPr lang="sv-SE" altLang="sv-SE" sz="2000">
                <a:solidFill>
                  <a:schemeClr val="tx2"/>
                </a:solidFill>
              </a:rPr>
              <a:t>Om patienten fortfarande inte förstår, överväg en annan strategi</a:t>
            </a:r>
          </a:p>
        </p:txBody>
      </p:sp>
      <p:sp>
        <p:nvSpPr>
          <p:cNvPr id="10246" name="Platshållare för sidfot 1"/>
          <p:cNvSpPr>
            <a:spLocks noGrp="1"/>
          </p:cNvSpPr>
          <p:nvPr>
            <p:ph type="ftr" sz="quarter" idx="11"/>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sv-SE" sz="1400" smtClean="0"/>
              <a:t>Teach Back</a:t>
            </a:r>
          </a:p>
        </p:txBody>
      </p:sp>
    </p:spTree>
    <p:extLst>
      <p:ext uri="{BB962C8B-B14F-4D97-AF65-F5344CB8AC3E}">
        <p14:creationId xmlns:p14="http://schemas.microsoft.com/office/powerpoint/2010/main" val="70190775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sv-SE" altLang="sv-SE" sz="4000" smtClean="0">
                <a:solidFill>
                  <a:srgbClr val="0070C0"/>
                </a:solidFill>
              </a:rPr>
              <a:t>Övningsexempel</a:t>
            </a:r>
          </a:p>
        </p:txBody>
      </p:sp>
      <p:sp>
        <p:nvSpPr>
          <p:cNvPr id="11267" name="Rectangle 3"/>
          <p:cNvSpPr>
            <a:spLocks noGrp="1" noChangeArrowheads="1"/>
          </p:cNvSpPr>
          <p:nvPr>
            <p:ph type="body" idx="1"/>
          </p:nvPr>
        </p:nvSpPr>
        <p:spPr/>
        <p:txBody>
          <a:bodyPr>
            <a:normAutofit fontScale="77500" lnSpcReduction="20000"/>
          </a:bodyPr>
          <a:lstStyle/>
          <a:p>
            <a:pPr marL="609600" indent="-609600" eaLnBrk="1" hangingPunct="1">
              <a:buFontTx/>
              <a:buAutoNum type="arabicPeriod"/>
            </a:pPr>
            <a:r>
              <a:rPr lang="sv-SE" altLang="sv-SE" sz="2800" dirty="0" smtClean="0"/>
              <a:t>Berätta för ”patienten” hur han/hon ska ta sitt </a:t>
            </a:r>
            <a:r>
              <a:rPr lang="sv-SE" altLang="sv-SE" sz="2800" dirty="0" err="1" smtClean="0"/>
              <a:t>Waran</a:t>
            </a:r>
            <a:r>
              <a:rPr lang="sv-SE" altLang="sv-SE" sz="2800" dirty="0" smtClean="0"/>
              <a:t> de följande veckorna</a:t>
            </a:r>
          </a:p>
          <a:p>
            <a:pPr marL="609600" indent="-609600" eaLnBrk="1" hangingPunct="1">
              <a:buFontTx/>
              <a:buAutoNum type="arabicPeriod"/>
            </a:pPr>
            <a:r>
              <a:rPr lang="sv-SE" altLang="sv-SE" sz="2800" dirty="0" smtClean="0"/>
              <a:t>Berätta för ”patienten” hur han/hon ska använda sin inhalator </a:t>
            </a:r>
          </a:p>
          <a:p>
            <a:pPr marL="609600" indent="-609600" eaLnBrk="1" hangingPunct="1">
              <a:buFontTx/>
              <a:buAutoNum type="arabicPeriod"/>
            </a:pPr>
            <a:r>
              <a:rPr lang="sv-SE" altLang="sv-SE" sz="2800" dirty="0" smtClean="0"/>
              <a:t>Berätta för ”patienten” vilka behandlingar som är planerade efter utskrivningen</a:t>
            </a:r>
          </a:p>
          <a:p>
            <a:pPr marL="609600" indent="-609600" eaLnBrk="1" hangingPunct="1">
              <a:buFontTx/>
              <a:buNone/>
            </a:pPr>
            <a:endParaRPr lang="sv-SE" altLang="sv-SE" sz="2800" dirty="0" smtClean="0"/>
          </a:p>
          <a:p>
            <a:pPr marL="609600" indent="-609600" eaLnBrk="1" hangingPunct="1">
              <a:buFontTx/>
              <a:buNone/>
            </a:pPr>
            <a:r>
              <a:rPr lang="sv-SE" altLang="sv-SE" sz="2800" dirty="0" smtClean="0"/>
              <a:t>Använd sedan Teach-back metoden för att försäkra dig om att informationen gått fram</a:t>
            </a:r>
          </a:p>
          <a:p>
            <a:pPr marL="609600" indent="-609600" eaLnBrk="1" hangingPunct="1">
              <a:buFontTx/>
              <a:buNone/>
            </a:pPr>
            <a:endParaRPr lang="sv-SE" altLang="sv-SE" sz="2800" dirty="0" smtClean="0"/>
          </a:p>
          <a:p>
            <a:pPr marL="609600" indent="-609600" eaLnBrk="1" hangingPunct="1">
              <a:buFontTx/>
              <a:buNone/>
            </a:pPr>
            <a:endParaRPr lang="sv-SE" altLang="sv-SE" sz="2800" dirty="0" smtClean="0"/>
          </a:p>
        </p:txBody>
      </p:sp>
      <p:sp>
        <p:nvSpPr>
          <p:cNvPr id="11268" name="Platshållare för sidfot 1"/>
          <p:cNvSpPr>
            <a:spLocks noGrp="1"/>
          </p:cNvSpPr>
          <p:nvPr>
            <p:ph type="ftr" sz="quarter" idx="11"/>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sv-SE" sz="1400" smtClean="0"/>
              <a:t>Teach Back</a:t>
            </a:r>
          </a:p>
        </p:txBody>
      </p:sp>
    </p:spTree>
    <p:extLst>
      <p:ext uri="{BB962C8B-B14F-4D97-AF65-F5344CB8AC3E}">
        <p14:creationId xmlns:p14="http://schemas.microsoft.com/office/powerpoint/2010/main" val="13710315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8"/>
          <p:cNvSpPr>
            <a:spLocks noGrp="1" noChangeArrowheads="1"/>
          </p:cNvSpPr>
          <p:nvPr>
            <p:ph type="title"/>
          </p:nvPr>
        </p:nvSpPr>
        <p:spPr>
          <a:xfrm>
            <a:off x="468313" y="1196975"/>
            <a:ext cx="8229600" cy="4032250"/>
          </a:xfrm>
        </p:spPr>
        <p:txBody>
          <a:bodyPr/>
          <a:lstStyle/>
          <a:p>
            <a:pPr algn="l" eaLnBrk="1" hangingPunct="1"/>
            <a:r>
              <a:rPr lang="sv-SE" altLang="sv-SE" smtClean="0">
                <a:solidFill>
                  <a:srgbClr val="0070C0"/>
                </a:solidFill>
              </a:rPr>
              <a:t>Länkar till videos</a:t>
            </a:r>
            <a:br>
              <a:rPr lang="sv-SE" altLang="sv-SE" smtClean="0">
                <a:solidFill>
                  <a:srgbClr val="0070C0"/>
                </a:solidFill>
              </a:rPr>
            </a:br>
            <a:r>
              <a:rPr lang="sv-SE" altLang="sv-SE" smtClean="0">
                <a:solidFill>
                  <a:srgbClr val="0070C0"/>
                </a:solidFill>
              </a:rPr>
              <a:t/>
            </a:r>
            <a:br>
              <a:rPr lang="sv-SE" altLang="sv-SE" smtClean="0">
                <a:solidFill>
                  <a:srgbClr val="0070C0"/>
                </a:solidFill>
              </a:rPr>
            </a:br>
            <a:r>
              <a:rPr lang="sv-SE" altLang="sv-SE" sz="2400" smtClean="0"/>
              <a:t>Dr House </a:t>
            </a:r>
            <a:r>
              <a:rPr lang="sv-SE" altLang="sv-SE" sz="1400" smtClean="0"/>
              <a:t>– Do I look like an idiot?</a:t>
            </a:r>
            <a:r>
              <a:rPr lang="sv-SE" altLang="sv-SE" sz="2400" smtClean="0"/>
              <a:t> </a:t>
            </a:r>
            <a:r>
              <a:rPr lang="sv-SE" altLang="sv-SE" sz="1200" smtClean="0">
                <a:hlinkClick r:id="rId3"/>
              </a:rPr>
              <a:t>http://www.youtube.com/watch?v=dMAS2S51bM8</a:t>
            </a:r>
            <a:r>
              <a:rPr lang="sv-SE" altLang="sv-SE" smtClean="0"/>
              <a:t> </a:t>
            </a:r>
            <a:br>
              <a:rPr lang="sv-SE" altLang="sv-SE" smtClean="0"/>
            </a:br>
            <a:r>
              <a:rPr lang="sv-SE" altLang="sv-SE" sz="2400" smtClean="0"/>
              <a:t>TB Cardiologi mfl (engelska)</a:t>
            </a:r>
            <a:r>
              <a:rPr lang="sv-SE" altLang="sv-SE" smtClean="0">
                <a:solidFill>
                  <a:srgbClr val="0070C0"/>
                </a:solidFill>
              </a:rPr>
              <a:t> </a:t>
            </a:r>
            <a:r>
              <a:rPr lang="sv-SE" altLang="sv-SE" sz="1200" smtClean="0">
                <a:hlinkClick r:id="rId4"/>
              </a:rPr>
              <a:t>http://nchealthliteracy.org/teachingaids.html</a:t>
            </a:r>
            <a:r>
              <a:rPr lang="sv-SE" altLang="sv-SE" sz="1200" smtClean="0"/>
              <a:t/>
            </a:r>
            <a:br>
              <a:rPr lang="sv-SE" altLang="sv-SE" sz="1200" smtClean="0"/>
            </a:br>
            <a:r>
              <a:rPr lang="sv-SE" altLang="sv-SE" sz="2400" smtClean="0"/>
              <a:t>TB Västerbotten </a:t>
            </a:r>
            <a:r>
              <a:rPr lang="sv-SE" altLang="sv-SE" sz="1200" smtClean="0">
                <a:hlinkClick r:id="rId5"/>
              </a:rPr>
              <a:t>http://www.youtube.com/watch?v=O0h0-CZaCJk&amp;feature=youtu.be</a:t>
            </a:r>
            <a:r>
              <a:rPr lang="sv-SE" altLang="sv-SE" smtClean="0"/>
              <a:t>  </a:t>
            </a:r>
          </a:p>
        </p:txBody>
      </p:sp>
      <p:sp>
        <p:nvSpPr>
          <p:cNvPr id="12291" name="Platshållare för sidfot 1"/>
          <p:cNvSpPr>
            <a:spLocks noGrp="1"/>
          </p:cNvSpPr>
          <p:nvPr>
            <p:ph type="ftr" sz="quarter" idx="11"/>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sv-SE" sz="1400" smtClean="0"/>
              <a:t>Teach Back</a:t>
            </a:r>
          </a:p>
        </p:txBody>
      </p:sp>
    </p:spTree>
    <p:extLst>
      <p:ext uri="{BB962C8B-B14F-4D97-AF65-F5344CB8AC3E}">
        <p14:creationId xmlns:p14="http://schemas.microsoft.com/office/powerpoint/2010/main" val="1741452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260350"/>
            <a:ext cx="8229600" cy="1143000"/>
          </a:xfrm>
        </p:spPr>
        <p:txBody>
          <a:bodyPr/>
          <a:lstStyle/>
          <a:p>
            <a:pPr eaLnBrk="1" hangingPunct="1"/>
            <a:r>
              <a:rPr lang="sv-SE" altLang="sv-SE" smtClean="0">
                <a:solidFill>
                  <a:srgbClr val="0070C0"/>
                </a:solidFill>
              </a:rPr>
              <a:t>Varför gör de inte som vi säger?</a:t>
            </a:r>
          </a:p>
        </p:txBody>
      </p:sp>
      <p:sp>
        <p:nvSpPr>
          <p:cNvPr id="3075" name="Rectangle 3"/>
          <p:cNvSpPr>
            <a:spLocks noGrp="1" noChangeArrowheads="1"/>
          </p:cNvSpPr>
          <p:nvPr>
            <p:ph type="body" idx="1"/>
          </p:nvPr>
        </p:nvSpPr>
        <p:spPr/>
        <p:txBody>
          <a:bodyPr>
            <a:normAutofit lnSpcReduction="10000"/>
          </a:bodyPr>
          <a:lstStyle/>
          <a:p>
            <a:pPr algn="ctr" eaLnBrk="1" hangingPunct="1">
              <a:buFontTx/>
              <a:buNone/>
            </a:pPr>
            <a:endParaRPr lang="sv-SE" altLang="sv-SE" sz="2800" smtClean="0"/>
          </a:p>
          <a:p>
            <a:pPr algn="ctr" eaLnBrk="1" hangingPunct="1">
              <a:buFontTx/>
              <a:buNone/>
            </a:pPr>
            <a:endParaRPr lang="sv-SE" altLang="sv-SE" sz="2800" smtClean="0"/>
          </a:p>
          <a:p>
            <a:pPr algn="ctr" eaLnBrk="1" hangingPunct="1">
              <a:buFontTx/>
              <a:buNone/>
            </a:pPr>
            <a:endParaRPr lang="sv-SE" altLang="sv-SE" sz="2800" smtClean="0"/>
          </a:p>
          <a:p>
            <a:pPr algn="ctr" eaLnBrk="1" hangingPunct="1">
              <a:buFontTx/>
              <a:buNone/>
            </a:pPr>
            <a:endParaRPr lang="sv-SE" altLang="sv-SE" sz="2800" smtClean="0"/>
          </a:p>
          <a:p>
            <a:pPr algn="ctr" eaLnBrk="1" hangingPunct="1">
              <a:buFontTx/>
              <a:buNone/>
            </a:pPr>
            <a:endParaRPr lang="sv-SE" altLang="sv-SE" sz="2800" smtClean="0"/>
          </a:p>
          <a:p>
            <a:pPr algn="ctr" eaLnBrk="1" hangingPunct="1">
              <a:buFontTx/>
              <a:buNone/>
            </a:pPr>
            <a:endParaRPr lang="sv-SE" altLang="sv-SE" sz="2800" smtClean="0"/>
          </a:p>
          <a:p>
            <a:pPr algn="ctr" eaLnBrk="1" hangingPunct="1">
              <a:buFontTx/>
              <a:buNone/>
            </a:pPr>
            <a:endParaRPr lang="sv-SE" altLang="sv-SE" sz="2800" smtClean="0"/>
          </a:p>
          <a:p>
            <a:pPr algn="ctr" eaLnBrk="1" hangingPunct="1">
              <a:buFontTx/>
              <a:buNone/>
            </a:pPr>
            <a:endParaRPr lang="sv-SE" altLang="sv-SE" sz="2800" smtClean="0"/>
          </a:p>
          <a:p>
            <a:pPr algn="ctr" eaLnBrk="1" hangingPunct="1">
              <a:buFontTx/>
              <a:buNone/>
            </a:pPr>
            <a:r>
              <a:rPr lang="sv-SE" altLang="sv-SE" sz="3600" smtClean="0">
                <a:solidFill>
                  <a:srgbClr val="0070C0"/>
                </a:solidFill>
              </a:rPr>
              <a:t>Introduktion i teach-back metoden</a:t>
            </a:r>
          </a:p>
        </p:txBody>
      </p:sp>
      <p:pic>
        <p:nvPicPr>
          <p:cNvPr id="3076" name="Picture 6" descr="MP90044864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2275" y="1196752"/>
            <a:ext cx="56896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Platshållare för sidfot 1"/>
          <p:cNvSpPr>
            <a:spLocks noGrp="1"/>
          </p:cNvSpPr>
          <p:nvPr>
            <p:ph type="ftr" sz="quarter" idx="11"/>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sv-SE" sz="1400" smtClean="0"/>
              <a:t>Teach Back</a:t>
            </a:r>
          </a:p>
        </p:txBody>
      </p:sp>
    </p:spTree>
    <p:extLst>
      <p:ext uri="{BB962C8B-B14F-4D97-AF65-F5344CB8AC3E}">
        <p14:creationId xmlns:p14="http://schemas.microsoft.com/office/powerpoint/2010/main" val="2174286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Lagar rörande hälso- och sjukvård</a:t>
            </a:r>
            <a:endParaRPr lang="sv-SE" dirty="0"/>
          </a:p>
        </p:txBody>
      </p:sp>
      <p:sp>
        <p:nvSpPr>
          <p:cNvPr id="5" name="Platshållare för innehåll 4"/>
          <p:cNvSpPr>
            <a:spLocks noGrp="1"/>
          </p:cNvSpPr>
          <p:nvPr>
            <p:ph sz="half" idx="1"/>
          </p:nvPr>
        </p:nvSpPr>
        <p:spPr bwMode="auto">
          <a:xfrm>
            <a:off x="462372" y="1772816"/>
            <a:ext cx="3677580" cy="151216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sv-SE" sz="1400" b="1" dirty="0" smtClean="0">
              <a:solidFill>
                <a:schemeClr val="tx1"/>
              </a:solidFill>
            </a:endParaRPr>
          </a:p>
          <a:p>
            <a:pPr marL="0" marR="0" indent="0" algn="ctr" defTabSz="914400" rtl="0" eaLnBrk="0" fontAlgn="base" latinLnBrk="0" hangingPunct="0">
              <a:lnSpc>
                <a:spcPct val="100000"/>
              </a:lnSpc>
              <a:spcBef>
                <a:spcPct val="0"/>
              </a:spcBef>
              <a:spcAft>
                <a:spcPct val="0"/>
              </a:spcAft>
              <a:buClrTx/>
              <a:buSzTx/>
              <a:buFontTx/>
              <a:buNone/>
              <a:tabLst/>
            </a:pPr>
            <a:r>
              <a:rPr lang="sv-SE" sz="1800" b="1" dirty="0" smtClean="0">
                <a:solidFill>
                  <a:schemeClr val="tx1"/>
                </a:solidFill>
              </a:rPr>
              <a:t>Patientdatalagen</a:t>
            </a:r>
          </a:p>
          <a:p>
            <a:pPr marL="0" marR="0" indent="0" algn="ctr" defTabSz="914400" rtl="0" eaLnBrk="0" fontAlgn="base" latinLnBrk="0" hangingPunct="0">
              <a:lnSpc>
                <a:spcPct val="100000"/>
              </a:lnSpc>
              <a:spcBef>
                <a:spcPct val="0"/>
              </a:spcBef>
              <a:spcAft>
                <a:spcPct val="0"/>
              </a:spcAft>
              <a:buClrTx/>
              <a:buSzTx/>
              <a:buFontTx/>
              <a:buNone/>
              <a:tabLst/>
            </a:pPr>
            <a:r>
              <a:rPr lang="sv-SE" sz="1600" dirty="0" smtClean="0">
                <a:latin typeface="Arial" charset="0"/>
              </a:rPr>
              <a:t>I</a:t>
            </a:r>
            <a:r>
              <a:rPr kumimoji="0" lang="sv-SE" sz="1600" b="0" i="0" u="none" strike="noStrike" cap="none" normalizeH="0" baseline="0" dirty="0" smtClean="0">
                <a:ln>
                  <a:noFill/>
                </a:ln>
                <a:effectLst/>
                <a:latin typeface="Arial" charset="0"/>
              </a:rPr>
              <a:t>nformationshantering</a:t>
            </a:r>
            <a:r>
              <a:rPr kumimoji="0" lang="sv-SE" sz="1600" b="0" i="0" u="none" strike="noStrike" cap="none" normalizeH="0" dirty="0" smtClean="0">
                <a:ln>
                  <a:noFill/>
                </a:ln>
                <a:effectLst/>
                <a:latin typeface="Arial" charset="0"/>
              </a:rPr>
              <a:t> inom hälso- och sjukvården</a:t>
            </a:r>
            <a:endParaRPr kumimoji="0" lang="sv-SE" sz="1600" b="0" i="0" u="none" strike="noStrike" cap="none" normalizeH="0" baseline="0" dirty="0" smtClean="0">
              <a:ln>
                <a:noFill/>
              </a:ln>
              <a:effectLst/>
              <a:latin typeface="Arial" charset="0"/>
            </a:endParaRPr>
          </a:p>
        </p:txBody>
      </p:sp>
      <p:sp>
        <p:nvSpPr>
          <p:cNvPr id="6" name="Rektangel 5"/>
          <p:cNvSpPr/>
          <p:nvPr/>
        </p:nvSpPr>
        <p:spPr bwMode="auto">
          <a:xfrm>
            <a:off x="467544" y="3501008"/>
            <a:ext cx="3672408" cy="129614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sv-SE" sz="1400" b="1" dirty="0">
              <a:solidFill>
                <a:srgbClr val="003399"/>
              </a:solidFill>
            </a:endParaRPr>
          </a:p>
          <a:p>
            <a:pPr algn="ctr" eaLnBrk="0" fontAlgn="base" hangingPunct="0">
              <a:spcBef>
                <a:spcPct val="0"/>
              </a:spcBef>
              <a:spcAft>
                <a:spcPct val="0"/>
              </a:spcAft>
            </a:pPr>
            <a:r>
              <a:rPr lang="sv-SE" b="1" dirty="0">
                <a:solidFill>
                  <a:srgbClr val="003399"/>
                </a:solidFill>
              </a:rPr>
              <a:t>Patientsäkerhetslagen</a:t>
            </a:r>
          </a:p>
          <a:p>
            <a:pPr algn="ctr" eaLnBrk="0" fontAlgn="base" hangingPunct="0">
              <a:spcBef>
                <a:spcPct val="0"/>
              </a:spcBef>
              <a:spcAft>
                <a:spcPct val="0"/>
              </a:spcAft>
            </a:pPr>
            <a:r>
              <a:rPr lang="sv-SE" sz="1600" dirty="0">
                <a:solidFill>
                  <a:srgbClr val="000000"/>
                </a:solidFill>
              </a:rPr>
              <a:t>Vårdens skyldigheter gällande patientsäkerhet</a:t>
            </a:r>
          </a:p>
        </p:txBody>
      </p:sp>
      <p:sp>
        <p:nvSpPr>
          <p:cNvPr id="7" name="Rektangel 6"/>
          <p:cNvSpPr/>
          <p:nvPr/>
        </p:nvSpPr>
        <p:spPr bwMode="auto">
          <a:xfrm>
            <a:off x="457672" y="5013176"/>
            <a:ext cx="3682280" cy="1058416"/>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sv-SE" sz="1400" b="1" dirty="0">
              <a:solidFill>
                <a:srgbClr val="000000"/>
              </a:solidFill>
            </a:endParaRPr>
          </a:p>
          <a:p>
            <a:pPr algn="ctr" eaLnBrk="0" fontAlgn="base" hangingPunct="0">
              <a:spcBef>
                <a:spcPct val="0"/>
              </a:spcBef>
              <a:spcAft>
                <a:spcPct val="0"/>
              </a:spcAft>
            </a:pPr>
            <a:r>
              <a:rPr lang="sv-SE" b="1" dirty="0">
                <a:solidFill>
                  <a:srgbClr val="003399"/>
                </a:solidFill>
              </a:rPr>
              <a:t>Tandvårdslagen</a:t>
            </a:r>
          </a:p>
        </p:txBody>
      </p:sp>
      <p:sp>
        <p:nvSpPr>
          <p:cNvPr id="8" name="Platshållare för innehåll 7"/>
          <p:cNvSpPr>
            <a:spLocks noGrp="1"/>
          </p:cNvSpPr>
          <p:nvPr>
            <p:ph sz="half" idx="2"/>
          </p:nvPr>
        </p:nvSpPr>
        <p:spPr bwMode="auto">
          <a:xfrm>
            <a:off x="4648200" y="1772815"/>
            <a:ext cx="4038600" cy="1512169"/>
          </a:xfrm>
          <a:prstGeom prst="rect">
            <a:avLst/>
          </a:prstGeom>
          <a:solidFill>
            <a:schemeClr val="bg1"/>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sv-SE" sz="1800" dirty="0" smtClean="0"/>
          </a:p>
          <a:p>
            <a:pPr marL="0" marR="0" indent="0" algn="ctr" defTabSz="914400" rtl="0" eaLnBrk="0" fontAlgn="base" latinLnBrk="0" hangingPunct="0">
              <a:lnSpc>
                <a:spcPct val="100000"/>
              </a:lnSpc>
              <a:spcBef>
                <a:spcPct val="0"/>
              </a:spcBef>
              <a:spcAft>
                <a:spcPct val="0"/>
              </a:spcAft>
              <a:buClrTx/>
              <a:buSzTx/>
              <a:buFontTx/>
              <a:buNone/>
              <a:tabLst/>
            </a:pPr>
            <a:r>
              <a:rPr lang="sv-SE" sz="1800" b="1" dirty="0" smtClean="0">
                <a:solidFill>
                  <a:schemeClr val="tx1"/>
                </a:solidFill>
              </a:rPr>
              <a:t>Patientlagen</a:t>
            </a:r>
          </a:p>
          <a:p>
            <a:pPr marL="0" marR="0" indent="0" algn="ctr" defTabSz="914400" rtl="0" eaLnBrk="0" fontAlgn="base" latinLnBrk="0" hangingPunct="0">
              <a:lnSpc>
                <a:spcPct val="100000"/>
              </a:lnSpc>
              <a:spcBef>
                <a:spcPct val="0"/>
              </a:spcBef>
              <a:spcAft>
                <a:spcPct val="0"/>
              </a:spcAft>
              <a:buClrTx/>
              <a:buSzTx/>
              <a:buFontTx/>
              <a:buNone/>
              <a:tabLst/>
            </a:pPr>
            <a:r>
              <a:rPr kumimoji="0" lang="sv-SE" sz="1600" b="0" i="0" u="none" strike="noStrike" cap="none" normalizeH="0" baseline="0" dirty="0" smtClean="0">
                <a:ln>
                  <a:noFill/>
                </a:ln>
                <a:effectLst/>
                <a:latin typeface="Arial" charset="0"/>
              </a:rPr>
              <a:t>Patientens ställning inom hälso- och sjukvården</a:t>
            </a:r>
          </a:p>
        </p:txBody>
      </p:sp>
      <p:sp>
        <p:nvSpPr>
          <p:cNvPr id="9" name="Rektangel 8"/>
          <p:cNvSpPr/>
          <p:nvPr/>
        </p:nvSpPr>
        <p:spPr bwMode="auto">
          <a:xfrm>
            <a:off x="4644008" y="3501008"/>
            <a:ext cx="4032448" cy="15121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endParaRPr lang="sv-SE" b="1" dirty="0">
              <a:solidFill>
                <a:srgbClr val="003399"/>
              </a:solidFill>
            </a:endParaRPr>
          </a:p>
          <a:p>
            <a:pPr algn="ctr" eaLnBrk="0" fontAlgn="base" hangingPunct="0">
              <a:spcBef>
                <a:spcPct val="0"/>
              </a:spcBef>
              <a:spcAft>
                <a:spcPct val="0"/>
              </a:spcAft>
            </a:pPr>
            <a:r>
              <a:rPr lang="sv-SE" b="1" dirty="0">
                <a:solidFill>
                  <a:srgbClr val="003399"/>
                </a:solidFill>
              </a:rPr>
              <a:t>Lagen om organisation av hälso- och sjukvårdsverksamhet</a:t>
            </a:r>
          </a:p>
          <a:p>
            <a:pPr algn="ctr" eaLnBrk="0" fontAlgn="base" hangingPunct="0">
              <a:spcBef>
                <a:spcPct val="0"/>
              </a:spcBef>
              <a:spcAft>
                <a:spcPct val="0"/>
              </a:spcAft>
            </a:pPr>
            <a:r>
              <a:rPr lang="sv-SE" sz="1600" dirty="0">
                <a:solidFill>
                  <a:srgbClr val="000000"/>
                </a:solidFill>
              </a:rPr>
              <a:t>Vårdgivar- och huvudmansansvar</a:t>
            </a:r>
          </a:p>
          <a:p>
            <a:pPr algn="ctr" eaLnBrk="0" fontAlgn="base" hangingPunct="0">
              <a:spcBef>
                <a:spcPct val="0"/>
              </a:spcBef>
              <a:spcAft>
                <a:spcPct val="0"/>
              </a:spcAft>
            </a:pPr>
            <a:r>
              <a:rPr lang="sv-SE" sz="1200" dirty="0">
                <a:solidFill>
                  <a:srgbClr val="000000"/>
                </a:solidFill>
              </a:rPr>
              <a:t>- Under beredning i Regeringskansliet</a:t>
            </a:r>
          </a:p>
        </p:txBody>
      </p:sp>
      <p:sp>
        <p:nvSpPr>
          <p:cNvPr id="10" name="Ned 9"/>
          <p:cNvSpPr/>
          <p:nvPr/>
        </p:nvSpPr>
        <p:spPr bwMode="auto">
          <a:xfrm>
            <a:off x="6444208" y="5013176"/>
            <a:ext cx="360040" cy="432048"/>
          </a:xfrm>
          <a:prstGeom prst="downArrow">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sv-SE" sz="2600">
              <a:solidFill>
                <a:srgbClr val="003399"/>
              </a:solidFill>
            </a:endParaRPr>
          </a:p>
        </p:txBody>
      </p:sp>
      <p:sp>
        <p:nvSpPr>
          <p:cNvPr id="11" name="Rektangel 10"/>
          <p:cNvSpPr/>
          <p:nvPr/>
        </p:nvSpPr>
        <p:spPr bwMode="auto">
          <a:xfrm>
            <a:off x="4644008" y="5445224"/>
            <a:ext cx="4032448" cy="6263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sv-SE" sz="1600" dirty="0">
                <a:solidFill>
                  <a:srgbClr val="000000"/>
                </a:solidFill>
              </a:rPr>
              <a:t>Om och när lagen träder ikraft upphör Hälso- och sjukvårdslagen att gälla</a:t>
            </a:r>
          </a:p>
        </p:txBody>
      </p:sp>
      <p:sp>
        <p:nvSpPr>
          <p:cNvPr id="3" name="Platshållare för sidfot 2"/>
          <p:cNvSpPr>
            <a:spLocks noGrp="1"/>
          </p:cNvSpPr>
          <p:nvPr>
            <p:ph type="ftr" sz="quarter" idx="11"/>
          </p:nvPr>
        </p:nvSpPr>
        <p:spPr/>
        <p:txBody>
          <a:bodyPr/>
          <a:lstStyle/>
          <a:p>
            <a:r>
              <a:rPr lang="sv-SE" smtClean="0">
                <a:solidFill>
                  <a:srgbClr val="000000"/>
                </a:solidFill>
              </a:rPr>
              <a:t>Teach Back</a:t>
            </a:r>
            <a:endParaRPr lang="sv-SE">
              <a:solidFill>
                <a:srgbClr val="000000"/>
              </a:solidFill>
            </a:endParaRPr>
          </a:p>
        </p:txBody>
      </p:sp>
    </p:spTree>
    <p:extLst>
      <p:ext uri="{BB962C8B-B14F-4D97-AF65-F5344CB8AC3E}">
        <p14:creationId xmlns:p14="http://schemas.microsoft.com/office/powerpoint/2010/main" val="3395232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Patientlagens innehåll</a:t>
            </a:r>
            <a:endParaRPr lang="sv-SE" dirty="0"/>
          </a:p>
        </p:txBody>
      </p:sp>
      <p:sp>
        <p:nvSpPr>
          <p:cNvPr id="3" name="Platshållare för innehåll 2"/>
          <p:cNvSpPr>
            <a:spLocks noGrp="1"/>
          </p:cNvSpPr>
          <p:nvPr>
            <p:ph sz="half" idx="1"/>
          </p:nvPr>
        </p:nvSpPr>
        <p:spPr>
          <a:xfrm>
            <a:off x="457200" y="1772816"/>
            <a:ext cx="4038600" cy="4353347"/>
          </a:xfrm>
        </p:spPr>
        <p:txBody>
          <a:bodyPr/>
          <a:lstStyle/>
          <a:p>
            <a:r>
              <a:rPr lang="sv-SE" sz="2000" dirty="0" smtClean="0"/>
              <a:t>Inledande bestämmelser (1 kap)</a:t>
            </a:r>
          </a:p>
          <a:p>
            <a:r>
              <a:rPr lang="sv-SE" sz="2000" dirty="0" smtClean="0"/>
              <a:t>Tillgänglighet (2 kap)</a:t>
            </a:r>
            <a:endParaRPr lang="sv-SE" sz="2000" dirty="0"/>
          </a:p>
          <a:p>
            <a:r>
              <a:rPr lang="sv-SE" sz="2000" dirty="0" smtClean="0">
                <a:solidFill>
                  <a:srgbClr val="FF0000"/>
                </a:solidFill>
              </a:rPr>
              <a:t>Information (3 kap)</a:t>
            </a:r>
            <a:endParaRPr lang="sv-SE" sz="2000" dirty="0">
              <a:solidFill>
                <a:srgbClr val="FF0000"/>
              </a:solidFill>
            </a:endParaRPr>
          </a:p>
          <a:p>
            <a:r>
              <a:rPr lang="sv-SE" sz="2000" dirty="0" smtClean="0">
                <a:solidFill>
                  <a:schemeClr val="tx1">
                    <a:lumMod val="60000"/>
                    <a:lumOff val="40000"/>
                  </a:schemeClr>
                </a:solidFill>
              </a:rPr>
              <a:t>Samtycke (4 kap)</a:t>
            </a:r>
            <a:endParaRPr lang="sv-SE" sz="2000" dirty="0">
              <a:solidFill>
                <a:schemeClr val="tx1">
                  <a:lumMod val="60000"/>
                  <a:lumOff val="40000"/>
                </a:schemeClr>
              </a:solidFill>
            </a:endParaRPr>
          </a:p>
          <a:p>
            <a:r>
              <a:rPr lang="sv-SE" sz="2000" dirty="0" smtClean="0"/>
              <a:t>Delaktighet (5 kap)</a:t>
            </a:r>
          </a:p>
          <a:p>
            <a:r>
              <a:rPr lang="sv-SE" sz="2000" dirty="0"/>
              <a:t>Fast vårdkontakt och individuell </a:t>
            </a:r>
            <a:r>
              <a:rPr lang="sv-SE" sz="2000" dirty="0" smtClean="0"/>
              <a:t>planering (6 kap)</a:t>
            </a:r>
            <a:endParaRPr lang="sv-SE" sz="2000" dirty="0"/>
          </a:p>
          <a:p>
            <a:pPr marL="0" indent="0">
              <a:buNone/>
            </a:pPr>
            <a:endParaRPr lang="sv-SE" dirty="0"/>
          </a:p>
        </p:txBody>
      </p:sp>
      <p:sp>
        <p:nvSpPr>
          <p:cNvPr id="4" name="Platshållare för innehåll 3"/>
          <p:cNvSpPr>
            <a:spLocks noGrp="1"/>
          </p:cNvSpPr>
          <p:nvPr>
            <p:ph sz="half" idx="2"/>
          </p:nvPr>
        </p:nvSpPr>
        <p:spPr>
          <a:xfrm>
            <a:off x="4648200" y="1772816"/>
            <a:ext cx="4038600" cy="4353347"/>
          </a:xfrm>
        </p:spPr>
        <p:txBody>
          <a:bodyPr/>
          <a:lstStyle/>
          <a:p>
            <a:r>
              <a:rPr lang="sv-SE" sz="2000" dirty="0" smtClean="0"/>
              <a:t>Val </a:t>
            </a:r>
            <a:r>
              <a:rPr lang="sv-SE" sz="2000" dirty="0"/>
              <a:t>av behandlingsalternativ (7 kap)</a:t>
            </a:r>
          </a:p>
          <a:p>
            <a:r>
              <a:rPr lang="sv-SE" sz="2000" dirty="0" smtClean="0">
                <a:solidFill>
                  <a:schemeClr val="tx1">
                    <a:lumMod val="60000"/>
                    <a:lumOff val="40000"/>
                  </a:schemeClr>
                </a:solidFill>
              </a:rPr>
              <a:t>Ny </a:t>
            </a:r>
            <a:r>
              <a:rPr lang="sv-SE" sz="2000" dirty="0">
                <a:solidFill>
                  <a:schemeClr val="tx1">
                    <a:lumMod val="60000"/>
                    <a:lumOff val="40000"/>
                  </a:schemeClr>
                </a:solidFill>
              </a:rPr>
              <a:t>medicinsk </a:t>
            </a:r>
            <a:r>
              <a:rPr lang="sv-SE" sz="2000" dirty="0" smtClean="0">
                <a:solidFill>
                  <a:schemeClr val="tx1">
                    <a:lumMod val="60000"/>
                    <a:lumOff val="40000"/>
                  </a:schemeClr>
                </a:solidFill>
              </a:rPr>
              <a:t>bedömning (8 kap)</a:t>
            </a:r>
            <a:endParaRPr lang="sv-SE" sz="2000" dirty="0">
              <a:solidFill>
                <a:schemeClr val="tx1">
                  <a:lumMod val="60000"/>
                  <a:lumOff val="40000"/>
                </a:schemeClr>
              </a:solidFill>
            </a:endParaRPr>
          </a:p>
          <a:p>
            <a:r>
              <a:rPr lang="sv-SE" sz="2000" dirty="0" smtClean="0">
                <a:solidFill>
                  <a:schemeClr val="tx1">
                    <a:lumMod val="60000"/>
                    <a:lumOff val="40000"/>
                  </a:schemeClr>
                </a:solidFill>
              </a:rPr>
              <a:t>Val av utförare (9 kap)</a:t>
            </a:r>
          </a:p>
          <a:p>
            <a:r>
              <a:rPr lang="sv-SE" sz="2000" dirty="0" smtClean="0"/>
              <a:t>Personuppgifter </a:t>
            </a:r>
            <a:r>
              <a:rPr lang="sv-SE" sz="2000" dirty="0"/>
              <a:t>och </a:t>
            </a:r>
            <a:r>
              <a:rPr lang="sv-SE" sz="2000" dirty="0" smtClean="0"/>
              <a:t>intyg (10 kap)</a:t>
            </a:r>
            <a:endParaRPr lang="sv-SE" sz="2000" dirty="0"/>
          </a:p>
          <a:p>
            <a:r>
              <a:rPr lang="sv-SE" sz="2000" dirty="0">
                <a:solidFill>
                  <a:schemeClr val="tx1">
                    <a:lumMod val="60000"/>
                    <a:lumOff val="40000"/>
                  </a:schemeClr>
                </a:solidFill>
              </a:rPr>
              <a:t>Synpunkter, klagomål och </a:t>
            </a:r>
            <a:r>
              <a:rPr lang="sv-SE" sz="2000" dirty="0" smtClean="0">
                <a:solidFill>
                  <a:schemeClr val="tx1">
                    <a:lumMod val="60000"/>
                    <a:lumOff val="40000"/>
                  </a:schemeClr>
                </a:solidFill>
              </a:rPr>
              <a:t>patientsäkerhet (11 kap)</a:t>
            </a:r>
            <a:endParaRPr lang="sv-SE" sz="2000" dirty="0">
              <a:solidFill>
                <a:schemeClr val="tx1">
                  <a:lumMod val="60000"/>
                  <a:lumOff val="40000"/>
                </a:schemeClr>
              </a:solidFill>
            </a:endParaRPr>
          </a:p>
          <a:p>
            <a:endParaRPr lang="sv-SE" dirty="0"/>
          </a:p>
        </p:txBody>
      </p:sp>
      <p:sp>
        <p:nvSpPr>
          <p:cNvPr id="5" name="Platshållare för sidfot 4"/>
          <p:cNvSpPr>
            <a:spLocks noGrp="1"/>
          </p:cNvSpPr>
          <p:nvPr>
            <p:ph type="ftr" sz="quarter" idx="11"/>
          </p:nvPr>
        </p:nvSpPr>
        <p:spPr/>
        <p:txBody>
          <a:bodyPr/>
          <a:lstStyle/>
          <a:p>
            <a:r>
              <a:rPr lang="sv-SE" smtClean="0">
                <a:solidFill>
                  <a:srgbClr val="000000"/>
                </a:solidFill>
              </a:rPr>
              <a:t>Teach Back</a:t>
            </a:r>
            <a:endParaRPr lang="sv-SE">
              <a:solidFill>
                <a:srgbClr val="000000"/>
              </a:solidFill>
            </a:endParaRPr>
          </a:p>
        </p:txBody>
      </p:sp>
    </p:spTree>
    <p:extLst>
      <p:ext uri="{BB962C8B-B14F-4D97-AF65-F5344CB8AC3E}">
        <p14:creationId xmlns:p14="http://schemas.microsoft.com/office/powerpoint/2010/main" val="4291435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Kap 3: Informationsplikten</a:t>
            </a:r>
            <a:endParaRPr lang="sv-SE" dirty="0"/>
          </a:p>
        </p:txBody>
      </p:sp>
      <p:sp>
        <p:nvSpPr>
          <p:cNvPr id="3" name="Platshållare för innehåll 2"/>
          <p:cNvSpPr>
            <a:spLocks noGrp="1"/>
          </p:cNvSpPr>
          <p:nvPr>
            <p:ph idx="1"/>
          </p:nvPr>
        </p:nvSpPr>
        <p:spPr/>
        <p:txBody>
          <a:bodyPr/>
          <a:lstStyle/>
          <a:p>
            <a:pPr marL="0" indent="0">
              <a:buNone/>
            </a:pPr>
            <a:r>
              <a:rPr lang="sv-SE" dirty="0"/>
              <a:t>Patienter ska få information om: </a:t>
            </a:r>
          </a:p>
          <a:p>
            <a:pPr marL="342900" indent="-342900">
              <a:buFont typeface="+mj-lt"/>
              <a:buAutoNum type="arabicPeriod"/>
            </a:pPr>
            <a:r>
              <a:rPr lang="sv-SE" dirty="0"/>
              <a:t>sitt </a:t>
            </a:r>
            <a:r>
              <a:rPr lang="sv-SE" dirty="0" smtClean="0">
                <a:solidFill>
                  <a:schemeClr val="tx1">
                    <a:lumMod val="60000"/>
                    <a:lumOff val="40000"/>
                  </a:schemeClr>
                </a:solidFill>
              </a:rPr>
              <a:t>hälsotillstånd</a:t>
            </a:r>
            <a:r>
              <a:rPr lang="sv-SE" dirty="0" smtClean="0"/>
              <a:t>,</a:t>
            </a:r>
            <a:endParaRPr lang="sv-SE" dirty="0"/>
          </a:p>
          <a:p>
            <a:pPr marL="342900" indent="-342900">
              <a:buFont typeface="+mj-lt"/>
              <a:buAutoNum type="arabicPeriod"/>
            </a:pPr>
            <a:r>
              <a:rPr lang="sv-SE" dirty="0"/>
              <a:t>de </a:t>
            </a:r>
            <a:r>
              <a:rPr lang="sv-SE" dirty="0">
                <a:solidFill>
                  <a:schemeClr val="tx1">
                    <a:lumMod val="60000"/>
                    <a:lumOff val="40000"/>
                  </a:schemeClr>
                </a:solidFill>
              </a:rPr>
              <a:t>metoder</a:t>
            </a:r>
            <a:r>
              <a:rPr lang="sv-SE" dirty="0"/>
              <a:t> som finns för undersökning, vård och </a:t>
            </a:r>
            <a:r>
              <a:rPr lang="sv-SE" dirty="0" smtClean="0"/>
              <a:t>behandling,</a:t>
            </a:r>
            <a:endParaRPr lang="sv-SE" dirty="0"/>
          </a:p>
          <a:p>
            <a:pPr marL="342900" indent="-342900">
              <a:buFont typeface="+mj-lt"/>
              <a:buAutoNum type="arabicPeriod"/>
            </a:pPr>
            <a:r>
              <a:rPr lang="sv-SE" dirty="0"/>
              <a:t>de </a:t>
            </a:r>
            <a:r>
              <a:rPr lang="sv-SE" dirty="0">
                <a:solidFill>
                  <a:schemeClr val="tx1">
                    <a:lumMod val="60000"/>
                    <a:lumOff val="40000"/>
                  </a:schemeClr>
                </a:solidFill>
              </a:rPr>
              <a:t>hjälpmedel </a:t>
            </a:r>
            <a:r>
              <a:rPr lang="sv-SE" dirty="0"/>
              <a:t>som finns för personer med </a:t>
            </a:r>
            <a:r>
              <a:rPr lang="sv-SE" dirty="0" smtClean="0"/>
              <a:t>funktionsnedsättning,</a:t>
            </a:r>
            <a:endParaRPr lang="sv-SE" dirty="0"/>
          </a:p>
          <a:p>
            <a:pPr marL="342900" indent="-342900">
              <a:buFont typeface="+mj-lt"/>
              <a:buAutoNum type="arabicPeriod"/>
            </a:pPr>
            <a:r>
              <a:rPr lang="sv-SE" dirty="0"/>
              <a:t>vid vilken </a:t>
            </a:r>
            <a:r>
              <a:rPr lang="sv-SE" dirty="0">
                <a:solidFill>
                  <a:schemeClr val="tx1">
                    <a:lumMod val="60000"/>
                    <a:lumOff val="40000"/>
                  </a:schemeClr>
                </a:solidFill>
              </a:rPr>
              <a:t>tidpunkt </a:t>
            </a:r>
            <a:r>
              <a:rPr lang="sv-SE" dirty="0"/>
              <a:t>han eller hon kan förvänta sig att få </a:t>
            </a:r>
            <a:r>
              <a:rPr lang="sv-SE" dirty="0" smtClean="0"/>
              <a:t>vård,</a:t>
            </a:r>
            <a:endParaRPr lang="sv-SE" dirty="0"/>
          </a:p>
          <a:p>
            <a:pPr marL="342900" indent="-342900">
              <a:buFont typeface="+mj-lt"/>
              <a:buAutoNum type="arabicPeriod"/>
            </a:pPr>
            <a:r>
              <a:rPr lang="sv-SE" dirty="0"/>
              <a:t>det förväntade vård- och </a:t>
            </a:r>
            <a:r>
              <a:rPr lang="sv-SE" dirty="0" smtClean="0"/>
              <a:t>behandlings</a:t>
            </a:r>
            <a:r>
              <a:rPr lang="sv-SE" dirty="0" smtClean="0">
                <a:solidFill>
                  <a:schemeClr val="tx1">
                    <a:lumMod val="60000"/>
                    <a:lumOff val="40000"/>
                  </a:schemeClr>
                </a:solidFill>
              </a:rPr>
              <a:t>förloppet</a:t>
            </a:r>
            <a:r>
              <a:rPr lang="sv-SE" dirty="0" smtClean="0"/>
              <a:t>,</a:t>
            </a:r>
            <a:endParaRPr lang="sv-SE" dirty="0"/>
          </a:p>
          <a:p>
            <a:pPr marL="342900" indent="-342900">
              <a:buFont typeface="+mj-lt"/>
              <a:buAutoNum type="arabicPeriod"/>
            </a:pPr>
            <a:r>
              <a:rPr lang="sv-SE" dirty="0"/>
              <a:t>väsentliga </a:t>
            </a:r>
            <a:r>
              <a:rPr lang="sv-SE" dirty="0">
                <a:solidFill>
                  <a:schemeClr val="tx1">
                    <a:lumMod val="60000"/>
                    <a:lumOff val="40000"/>
                  </a:schemeClr>
                </a:solidFill>
              </a:rPr>
              <a:t>risker</a:t>
            </a:r>
            <a:r>
              <a:rPr lang="sv-SE" dirty="0"/>
              <a:t> för komplikationer och </a:t>
            </a:r>
            <a:r>
              <a:rPr lang="sv-SE" dirty="0" smtClean="0"/>
              <a:t>biverkningar,</a:t>
            </a:r>
            <a:endParaRPr lang="sv-SE" dirty="0"/>
          </a:p>
          <a:p>
            <a:pPr marL="342900" indent="-342900">
              <a:buFont typeface="+mj-lt"/>
              <a:buAutoNum type="arabicPeriod"/>
            </a:pPr>
            <a:r>
              <a:rPr lang="sv-SE" dirty="0">
                <a:solidFill>
                  <a:schemeClr val="tx1">
                    <a:lumMod val="60000"/>
                    <a:lumOff val="40000"/>
                  </a:schemeClr>
                </a:solidFill>
              </a:rPr>
              <a:t>eftervård</a:t>
            </a:r>
            <a:r>
              <a:rPr lang="sv-SE" dirty="0"/>
              <a:t>, och </a:t>
            </a:r>
          </a:p>
          <a:p>
            <a:pPr marL="342900" indent="-342900">
              <a:buFont typeface="+mj-lt"/>
              <a:buAutoNum type="arabicPeriod"/>
            </a:pPr>
            <a:r>
              <a:rPr lang="sv-SE" dirty="0"/>
              <a:t>metoder för att </a:t>
            </a:r>
            <a:r>
              <a:rPr lang="sv-SE" dirty="0">
                <a:solidFill>
                  <a:schemeClr val="tx1">
                    <a:lumMod val="60000"/>
                    <a:lumOff val="40000"/>
                  </a:schemeClr>
                </a:solidFill>
              </a:rPr>
              <a:t>förebygga</a:t>
            </a:r>
            <a:r>
              <a:rPr lang="sv-SE" dirty="0"/>
              <a:t> sjukdom eller skada.</a:t>
            </a:r>
          </a:p>
          <a:p>
            <a:endParaRPr lang="sv-SE" dirty="0"/>
          </a:p>
          <a:p>
            <a:endParaRPr lang="sv-SE" dirty="0"/>
          </a:p>
        </p:txBody>
      </p:sp>
      <p:sp>
        <p:nvSpPr>
          <p:cNvPr id="4" name="Platshållare för sidfot 3"/>
          <p:cNvSpPr>
            <a:spLocks noGrp="1"/>
          </p:cNvSpPr>
          <p:nvPr>
            <p:ph type="ftr" sz="quarter" idx="11"/>
          </p:nvPr>
        </p:nvSpPr>
        <p:spPr/>
        <p:txBody>
          <a:bodyPr/>
          <a:lstStyle/>
          <a:p>
            <a:r>
              <a:rPr lang="sv-SE" smtClean="0">
                <a:solidFill>
                  <a:srgbClr val="000000"/>
                </a:solidFill>
              </a:rPr>
              <a:t>Teach Back</a:t>
            </a:r>
            <a:endParaRPr lang="sv-SE">
              <a:solidFill>
                <a:srgbClr val="000000"/>
              </a:solidFill>
            </a:endParaRPr>
          </a:p>
        </p:txBody>
      </p:sp>
    </p:spTree>
    <p:extLst>
      <p:ext uri="{BB962C8B-B14F-4D97-AF65-F5344CB8AC3E}">
        <p14:creationId xmlns:p14="http://schemas.microsoft.com/office/powerpoint/2010/main" val="1810895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Kap 3: Informationsplikten</a:t>
            </a:r>
            <a:endParaRPr lang="sv-SE" dirty="0"/>
          </a:p>
        </p:txBody>
      </p:sp>
      <p:sp>
        <p:nvSpPr>
          <p:cNvPr id="3" name="Platshållare för innehåll 2"/>
          <p:cNvSpPr>
            <a:spLocks noGrp="1"/>
          </p:cNvSpPr>
          <p:nvPr>
            <p:ph idx="1"/>
          </p:nvPr>
        </p:nvSpPr>
        <p:spPr/>
        <p:txBody>
          <a:bodyPr/>
          <a:lstStyle/>
          <a:p>
            <a:pPr marL="0" indent="0">
              <a:buNone/>
              <a:defRPr/>
            </a:pPr>
            <a:r>
              <a:rPr lang="sv-SE" altLang="sv-SE" dirty="0"/>
              <a:t>Patienten ska </a:t>
            </a:r>
            <a:r>
              <a:rPr lang="sv-SE" altLang="sv-SE" dirty="0">
                <a:solidFill>
                  <a:schemeClr val="tx1">
                    <a:lumMod val="60000"/>
                    <a:lumOff val="40000"/>
                  </a:schemeClr>
                </a:solidFill>
              </a:rPr>
              <a:t>även</a:t>
            </a:r>
            <a:r>
              <a:rPr lang="sv-SE" altLang="sv-SE" dirty="0"/>
              <a:t> få information om: </a:t>
            </a:r>
          </a:p>
          <a:p>
            <a:pPr>
              <a:buFont typeface="+mj-lt"/>
              <a:buAutoNum type="arabicPeriod"/>
              <a:defRPr/>
            </a:pPr>
            <a:r>
              <a:rPr lang="sv-SE" dirty="0"/>
              <a:t>Möjligheten att </a:t>
            </a:r>
            <a:r>
              <a:rPr lang="sv-SE" dirty="0">
                <a:solidFill>
                  <a:schemeClr val="tx1">
                    <a:lumMod val="60000"/>
                    <a:lumOff val="40000"/>
                  </a:schemeClr>
                </a:solidFill>
              </a:rPr>
              <a:t>välja behandlingsalternativ, fast läkarkontakt </a:t>
            </a:r>
            <a:r>
              <a:rPr lang="sv-SE" dirty="0"/>
              <a:t>samt vårdgivare och utförare av offentligt finansierad hälso- och sjukvård,</a:t>
            </a:r>
          </a:p>
          <a:p>
            <a:pPr>
              <a:buFont typeface="+mj-lt"/>
              <a:buAutoNum type="arabicPeriod"/>
              <a:defRPr/>
            </a:pPr>
            <a:r>
              <a:rPr lang="sv-SE" dirty="0"/>
              <a:t>möjligheten att få en </a:t>
            </a:r>
            <a:r>
              <a:rPr lang="sv-SE" dirty="0">
                <a:solidFill>
                  <a:schemeClr val="tx1">
                    <a:lumMod val="60000"/>
                    <a:lumOff val="40000"/>
                  </a:schemeClr>
                </a:solidFill>
              </a:rPr>
              <a:t>ny medicinsk bedömning </a:t>
            </a:r>
            <a:r>
              <a:rPr lang="sv-SE" dirty="0"/>
              <a:t>och en fast vårdkontakt,</a:t>
            </a:r>
          </a:p>
          <a:p>
            <a:pPr>
              <a:buFont typeface="+mj-lt"/>
              <a:buAutoNum type="arabicPeriod"/>
              <a:defRPr/>
            </a:pPr>
            <a:r>
              <a:rPr lang="sv-SE" dirty="0">
                <a:solidFill>
                  <a:schemeClr val="tx1">
                    <a:lumMod val="60000"/>
                    <a:lumOff val="40000"/>
                  </a:schemeClr>
                </a:solidFill>
              </a:rPr>
              <a:t>vårdgarantin</a:t>
            </a:r>
            <a:r>
              <a:rPr lang="sv-SE" dirty="0"/>
              <a:t>, och</a:t>
            </a:r>
          </a:p>
          <a:p>
            <a:pPr>
              <a:buFont typeface="+mj-lt"/>
              <a:buAutoNum type="arabicPeriod"/>
              <a:defRPr/>
            </a:pPr>
            <a:r>
              <a:rPr lang="sv-SE" dirty="0"/>
              <a:t>möjligheten att hos Försäkringskassan få upplysningar om </a:t>
            </a:r>
            <a:r>
              <a:rPr lang="sv-SE" dirty="0">
                <a:solidFill>
                  <a:schemeClr val="tx1">
                    <a:lumMod val="60000"/>
                    <a:lumOff val="40000"/>
                  </a:schemeClr>
                </a:solidFill>
              </a:rPr>
              <a:t>vård i ett annat EES-land </a:t>
            </a:r>
            <a:r>
              <a:rPr lang="sv-SE" dirty="0"/>
              <a:t>eller i Schweiz.</a:t>
            </a:r>
          </a:p>
          <a:p>
            <a:pPr marL="0" indent="0">
              <a:buNone/>
            </a:pPr>
            <a:endParaRPr lang="sv-SE" dirty="0"/>
          </a:p>
        </p:txBody>
      </p:sp>
      <p:sp>
        <p:nvSpPr>
          <p:cNvPr id="4" name="Platshållare för sidfot 3"/>
          <p:cNvSpPr>
            <a:spLocks noGrp="1"/>
          </p:cNvSpPr>
          <p:nvPr>
            <p:ph type="ftr" sz="quarter" idx="11"/>
          </p:nvPr>
        </p:nvSpPr>
        <p:spPr/>
        <p:txBody>
          <a:bodyPr/>
          <a:lstStyle/>
          <a:p>
            <a:r>
              <a:rPr lang="sv-SE" smtClean="0">
                <a:solidFill>
                  <a:srgbClr val="000000"/>
                </a:solidFill>
              </a:rPr>
              <a:t>Teach Back</a:t>
            </a:r>
            <a:endParaRPr lang="sv-SE">
              <a:solidFill>
                <a:srgbClr val="000000"/>
              </a:solidFill>
            </a:endParaRPr>
          </a:p>
        </p:txBody>
      </p:sp>
    </p:spTree>
    <p:extLst>
      <p:ext uri="{BB962C8B-B14F-4D97-AF65-F5344CB8AC3E}">
        <p14:creationId xmlns:p14="http://schemas.microsoft.com/office/powerpoint/2010/main" val="1162730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3000" dirty="0" smtClean="0"/>
              <a:t>Kap 3: Individuellt anpassad information, förtydligas</a:t>
            </a:r>
            <a:endParaRPr lang="sv-SE" sz="3000" dirty="0"/>
          </a:p>
        </p:txBody>
      </p:sp>
      <p:sp>
        <p:nvSpPr>
          <p:cNvPr id="3" name="Platshållare för innehåll 2"/>
          <p:cNvSpPr>
            <a:spLocks noGrp="1"/>
          </p:cNvSpPr>
          <p:nvPr>
            <p:ph sz="half" idx="1"/>
          </p:nvPr>
        </p:nvSpPr>
        <p:spPr>
          <a:xfrm>
            <a:off x="467544" y="1916832"/>
            <a:ext cx="5184576" cy="4239185"/>
          </a:xfrm>
        </p:spPr>
        <p:txBody>
          <a:bodyPr/>
          <a:lstStyle/>
          <a:p>
            <a:pPr>
              <a:defRPr/>
            </a:pPr>
            <a:r>
              <a:rPr lang="sv-SE" sz="1600" kern="1200" dirty="0">
                <a:latin typeface="Arial" pitchFamily="34" charset="0"/>
              </a:rPr>
              <a:t>Information ska </a:t>
            </a:r>
            <a:r>
              <a:rPr lang="sv-SE" sz="1600" kern="1200" dirty="0">
                <a:solidFill>
                  <a:schemeClr val="tx1">
                    <a:lumMod val="60000"/>
                    <a:lumOff val="40000"/>
                  </a:schemeClr>
                </a:solidFill>
                <a:latin typeface="Arial" pitchFamily="34" charset="0"/>
              </a:rPr>
              <a:t>anpassas</a:t>
            </a:r>
            <a:r>
              <a:rPr lang="sv-SE" sz="1600" kern="1200" dirty="0">
                <a:latin typeface="Arial" pitchFamily="34" charset="0"/>
              </a:rPr>
              <a:t> till mottagarens ålder, mognad, erfarenhet, språkliga bakgrund och andra individuella </a:t>
            </a:r>
            <a:r>
              <a:rPr lang="sv-SE" sz="1600" kern="1200" dirty="0">
                <a:solidFill>
                  <a:schemeClr val="tx1">
                    <a:lumMod val="60000"/>
                    <a:lumOff val="40000"/>
                  </a:schemeClr>
                </a:solidFill>
                <a:latin typeface="Arial" pitchFamily="34" charset="0"/>
              </a:rPr>
              <a:t>förutsättningar</a:t>
            </a:r>
          </a:p>
          <a:p>
            <a:pPr>
              <a:defRPr/>
            </a:pPr>
            <a:r>
              <a:rPr lang="sv-SE" sz="1600" kern="1200" dirty="0">
                <a:latin typeface="Arial" pitchFamily="34" charset="0"/>
              </a:rPr>
              <a:t>Vårdpersonal ska så långt som möjligt </a:t>
            </a:r>
            <a:r>
              <a:rPr lang="sv-SE" sz="1600" kern="1200" dirty="0">
                <a:solidFill>
                  <a:schemeClr val="tx1">
                    <a:lumMod val="60000"/>
                    <a:lumOff val="40000"/>
                  </a:schemeClr>
                </a:solidFill>
                <a:latin typeface="Arial" pitchFamily="34" charset="0"/>
              </a:rPr>
              <a:t>försäkra </a:t>
            </a:r>
            <a:r>
              <a:rPr lang="sv-SE" sz="1600" kern="1200" dirty="0">
                <a:latin typeface="Arial" pitchFamily="34" charset="0"/>
              </a:rPr>
              <a:t>sig om att mottagaren har</a:t>
            </a:r>
            <a:r>
              <a:rPr lang="sv-SE" sz="1600" kern="1200" dirty="0">
                <a:solidFill>
                  <a:schemeClr val="tx1">
                    <a:lumMod val="60000"/>
                    <a:lumOff val="40000"/>
                  </a:schemeClr>
                </a:solidFill>
                <a:latin typeface="Arial" pitchFamily="34" charset="0"/>
              </a:rPr>
              <a:t> förstått </a:t>
            </a:r>
            <a:r>
              <a:rPr lang="sv-SE" sz="1600" kern="1200" dirty="0">
                <a:latin typeface="Arial" pitchFamily="34" charset="0"/>
              </a:rPr>
              <a:t>innehåll och betydelse</a:t>
            </a:r>
          </a:p>
          <a:p>
            <a:pPr>
              <a:defRPr/>
            </a:pPr>
            <a:r>
              <a:rPr lang="sv-SE" sz="1600" kern="1200" dirty="0">
                <a:latin typeface="Arial" pitchFamily="34" charset="0"/>
              </a:rPr>
              <a:t>Information ska lämnas </a:t>
            </a:r>
            <a:r>
              <a:rPr lang="sv-SE" sz="1600" kern="1200" dirty="0">
                <a:solidFill>
                  <a:schemeClr val="tx1">
                    <a:lumMod val="60000"/>
                    <a:lumOff val="40000"/>
                  </a:schemeClr>
                </a:solidFill>
                <a:latin typeface="Arial" pitchFamily="34" charset="0"/>
              </a:rPr>
              <a:t>skriftligt</a:t>
            </a:r>
            <a:r>
              <a:rPr lang="sv-SE" sz="1600" kern="1200" dirty="0">
                <a:latin typeface="Arial" pitchFamily="34" charset="0"/>
              </a:rPr>
              <a:t> om det behövs eller efterfrågas</a:t>
            </a:r>
            <a:endParaRPr lang="sv-SE" sz="1600" dirty="0"/>
          </a:p>
          <a:p>
            <a:pPr marL="0" indent="0">
              <a:buNone/>
            </a:pPr>
            <a:endParaRPr lang="sv-SE" dirty="0"/>
          </a:p>
        </p:txBody>
      </p:sp>
      <p:pic>
        <p:nvPicPr>
          <p:cNvPr id="8" name="Platshållare för innehåll 7"/>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868144" y="1772817"/>
            <a:ext cx="2905372" cy="3960440"/>
          </a:xfrm>
        </p:spPr>
      </p:pic>
      <p:sp>
        <p:nvSpPr>
          <p:cNvPr id="4" name="Platshållare för sidfot 3"/>
          <p:cNvSpPr>
            <a:spLocks noGrp="1"/>
          </p:cNvSpPr>
          <p:nvPr>
            <p:ph type="ftr" sz="quarter" idx="11"/>
          </p:nvPr>
        </p:nvSpPr>
        <p:spPr/>
        <p:txBody>
          <a:bodyPr/>
          <a:lstStyle/>
          <a:p>
            <a:r>
              <a:rPr lang="sv-SE" smtClean="0">
                <a:solidFill>
                  <a:srgbClr val="000000"/>
                </a:solidFill>
              </a:rPr>
              <a:t>Teach Back</a:t>
            </a:r>
            <a:endParaRPr lang="sv-SE">
              <a:solidFill>
                <a:srgbClr val="000000"/>
              </a:solidFill>
            </a:endParaRPr>
          </a:p>
        </p:txBody>
      </p:sp>
    </p:spTree>
    <p:extLst>
      <p:ext uri="{BB962C8B-B14F-4D97-AF65-F5344CB8AC3E}">
        <p14:creationId xmlns:p14="http://schemas.microsoft.com/office/powerpoint/2010/main" val="2890812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Forskning visar att…</a:t>
            </a:r>
            <a:endParaRPr lang="sv-SE" dirty="0"/>
          </a:p>
        </p:txBody>
      </p:sp>
      <p:sp>
        <p:nvSpPr>
          <p:cNvPr id="3" name="Platshållare för innehåll 2"/>
          <p:cNvSpPr>
            <a:spLocks noGrp="1"/>
          </p:cNvSpPr>
          <p:nvPr>
            <p:ph idx="1"/>
          </p:nvPr>
        </p:nvSpPr>
        <p:spPr/>
        <p:txBody>
          <a:bodyPr/>
          <a:lstStyle/>
          <a:p>
            <a:pPr>
              <a:lnSpc>
                <a:spcPct val="100000"/>
              </a:lnSpc>
              <a:spcBef>
                <a:spcPct val="0"/>
              </a:spcBef>
              <a:buFontTx/>
              <a:buNone/>
            </a:pPr>
            <a:r>
              <a:rPr lang="sv-SE" altLang="sv-SE" dirty="0">
                <a:cs typeface="Arial" pitchFamily="34" charset="0"/>
              </a:rPr>
              <a:t>…patienter glömmer 40-80 procent av den medicinska informationen som ges av hälso- och sjukvårdspersonal.</a:t>
            </a:r>
          </a:p>
          <a:p>
            <a:pPr>
              <a:lnSpc>
                <a:spcPct val="100000"/>
              </a:lnSpc>
              <a:spcBef>
                <a:spcPct val="0"/>
              </a:spcBef>
              <a:buFontTx/>
              <a:buNone/>
            </a:pPr>
            <a:r>
              <a:rPr lang="sv-SE" altLang="sv-SE" sz="1100" dirty="0">
                <a:cs typeface="Arial" pitchFamily="34" charset="0"/>
              </a:rPr>
              <a:t>Kessels, 2003</a:t>
            </a:r>
          </a:p>
          <a:p>
            <a:pPr>
              <a:lnSpc>
                <a:spcPct val="100000"/>
              </a:lnSpc>
              <a:spcBef>
                <a:spcPct val="0"/>
              </a:spcBef>
              <a:buFontTx/>
              <a:buNone/>
            </a:pPr>
            <a:endParaRPr lang="sv-SE" altLang="sv-SE" dirty="0">
              <a:cs typeface="Arial" pitchFamily="34" charset="0"/>
            </a:endParaRPr>
          </a:p>
          <a:p>
            <a:pPr>
              <a:lnSpc>
                <a:spcPct val="100000"/>
              </a:lnSpc>
              <a:spcBef>
                <a:spcPct val="0"/>
              </a:spcBef>
              <a:buFontTx/>
              <a:buNone/>
            </a:pPr>
            <a:r>
              <a:rPr lang="sv-SE" altLang="sv-SE" dirty="0">
                <a:cs typeface="Arial" pitchFamily="34" charset="0"/>
              </a:rPr>
              <a:t>…hälften av informationen missförstås. </a:t>
            </a:r>
          </a:p>
          <a:p>
            <a:pPr>
              <a:lnSpc>
                <a:spcPct val="100000"/>
              </a:lnSpc>
              <a:spcBef>
                <a:spcPct val="0"/>
              </a:spcBef>
              <a:buFontTx/>
              <a:buNone/>
            </a:pPr>
            <a:r>
              <a:rPr lang="sv-SE" altLang="sv-SE" sz="1100" dirty="0">
                <a:cs typeface="Arial" pitchFamily="34" charset="0"/>
              </a:rPr>
              <a:t>Anderson et al., 1979</a:t>
            </a:r>
          </a:p>
          <a:p>
            <a:pPr>
              <a:lnSpc>
                <a:spcPct val="100000"/>
              </a:lnSpc>
              <a:spcBef>
                <a:spcPct val="0"/>
              </a:spcBef>
              <a:buFontTx/>
              <a:buNone/>
            </a:pPr>
            <a:endParaRPr lang="sv-SE" altLang="sv-SE" dirty="0">
              <a:cs typeface="Arial" pitchFamily="34" charset="0"/>
            </a:endParaRPr>
          </a:p>
          <a:p>
            <a:pPr>
              <a:lnSpc>
                <a:spcPct val="100000"/>
              </a:lnSpc>
              <a:spcBef>
                <a:spcPct val="0"/>
              </a:spcBef>
              <a:buFontTx/>
              <a:buNone/>
            </a:pPr>
            <a:r>
              <a:rPr lang="sv-SE" altLang="sv-SE" dirty="0">
                <a:cs typeface="Arial" pitchFamily="34" charset="0"/>
              </a:rPr>
              <a:t>…upp till 45 procent av patienterna inte </a:t>
            </a:r>
          </a:p>
          <a:p>
            <a:pPr>
              <a:lnSpc>
                <a:spcPct val="100000"/>
              </a:lnSpc>
              <a:spcBef>
                <a:spcPct val="0"/>
              </a:spcBef>
              <a:buFontTx/>
              <a:buNone/>
            </a:pPr>
            <a:r>
              <a:rPr lang="sv-SE" altLang="sv-SE" dirty="0">
                <a:cs typeface="Arial" pitchFamily="34" charset="0"/>
              </a:rPr>
              <a:t>kan redogöra för de största riskerna </a:t>
            </a:r>
          </a:p>
          <a:p>
            <a:pPr>
              <a:lnSpc>
                <a:spcPct val="100000"/>
              </a:lnSpc>
              <a:spcBef>
                <a:spcPct val="0"/>
              </a:spcBef>
              <a:buFontTx/>
              <a:buNone/>
            </a:pPr>
            <a:r>
              <a:rPr lang="sv-SE" altLang="sv-SE" dirty="0">
                <a:cs typeface="Arial" pitchFamily="34" charset="0"/>
              </a:rPr>
              <a:t>med sin operation trots att de </a:t>
            </a:r>
          </a:p>
          <a:p>
            <a:pPr>
              <a:lnSpc>
                <a:spcPct val="100000"/>
              </a:lnSpc>
              <a:spcBef>
                <a:spcPct val="0"/>
              </a:spcBef>
              <a:buFontTx/>
              <a:buNone/>
            </a:pPr>
            <a:r>
              <a:rPr lang="sv-SE" altLang="sv-SE" dirty="0">
                <a:cs typeface="Arial" pitchFamily="34" charset="0"/>
              </a:rPr>
              <a:t>ha skrivit på ett medgivande. </a:t>
            </a:r>
          </a:p>
          <a:p>
            <a:pPr>
              <a:lnSpc>
                <a:spcPct val="100000"/>
              </a:lnSpc>
              <a:spcBef>
                <a:spcPct val="0"/>
              </a:spcBef>
              <a:buFontTx/>
              <a:buNone/>
            </a:pPr>
            <a:r>
              <a:rPr lang="sv-SE" altLang="sv-SE" sz="1100" dirty="0">
                <a:cs typeface="Arial" pitchFamily="34" charset="0"/>
              </a:rPr>
              <a:t>Graham, 2003</a:t>
            </a:r>
          </a:p>
        </p:txBody>
      </p:sp>
      <p:sp>
        <p:nvSpPr>
          <p:cNvPr id="5" name="Platshållare för sidfot 4"/>
          <p:cNvSpPr>
            <a:spLocks noGrp="1"/>
          </p:cNvSpPr>
          <p:nvPr>
            <p:ph type="ftr" sz="quarter" idx="11"/>
          </p:nvPr>
        </p:nvSpPr>
        <p:spPr/>
        <p:txBody>
          <a:bodyPr/>
          <a:lstStyle/>
          <a:p>
            <a:r>
              <a:rPr lang="sv-SE" smtClean="0">
                <a:solidFill>
                  <a:srgbClr val="000000"/>
                </a:solidFill>
              </a:rPr>
              <a:t>Teach Back</a:t>
            </a:r>
            <a:endParaRPr lang="sv-SE">
              <a:solidFill>
                <a:srgbClr val="000000"/>
              </a:solidFill>
            </a:endParaRPr>
          </a:p>
        </p:txBody>
      </p:sp>
    </p:spTree>
    <p:extLst>
      <p:ext uri="{BB962C8B-B14F-4D97-AF65-F5344CB8AC3E}">
        <p14:creationId xmlns:p14="http://schemas.microsoft.com/office/powerpoint/2010/main" val="3545238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95288" y="2133600"/>
            <a:ext cx="7993062" cy="417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25000"/>
              </a:spcBef>
              <a:buFont typeface="Arial Unicode MS" pitchFamily="34" charset="-128"/>
              <a:buNone/>
            </a:pPr>
            <a:r>
              <a:rPr lang="sv-SE" altLang="sv-SE" dirty="0"/>
              <a:t>Att fråga vad patienter minns och be dem upprepa vad som är sagt </a:t>
            </a:r>
          </a:p>
          <a:p>
            <a:pPr eaLnBrk="1" hangingPunct="1">
              <a:spcBef>
                <a:spcPct val="25000"/>
              </a:spcBef>
              <a:buFont typeface="Arial Unicode MS" pitchFamily="34" charset="-128"/>
              <a:buNone/>
            </a:pPr>
            <a:endParaRPr lang="sv-SE" altLang="sv-SE" sz="2400" dirty="0"/>
          </a:p>
          <a:p>
            <a:pPr eaLnBrk="1" hangingPunct="1">
              <a:spcBef>
                <a:spcPct val="25000"/>
              </a:spcBef>
              <a:buFont typeface="Arial Unicode MS" pitchFamily="34" charset="-128"/>
              <a:buNone/>
            </a:pPr>
            <a:r>
              <a:rPr lang="sv-SE" altLang="sv-SE" sz="2400" dirty="0"/>
              <a:t>är en </a:t>
            </a:r>
            <a:r>
              <a:rPr lang="sv-SE" altLang="sv-SE" sz="2400" dirty="0" smtClean="0"/>
              <a:t>enkel och bra </a:t>
            </a:r>
            <a:r>
              <a:rPr lang="sv-SE" altLang="sv-SE" sz="2400" dirty="0"/>
              <a:t>metod för patientsäkerhet </a:t>
            </a:r>
            <a:endParaRPr lang="en-US" altLang="sv-SE" sz="2400" dirty="0"/>
          </a:p>
          <a:p>
            <a:pPr eaLnBrk="1" hangingPunct="1">
              <a:lnSpc>
                <a:spcPct val="75000"/>
              </a:lnSpc>
              <a:spcBef>
                <a:spcPct val="25000"/>
              </a:spcBef>
              <a:buFont typeface="Arial Unicode MS" pitchFamily="34" charset="-128"/>
              <a:buNone/>
            </a:pPr>
            <a:r>
              <a:rPr lang="en-US" altLang="sv-SE" sz="2400" dirty="0"/>
              <a:t>	</a:t>
            </a:r>
          </a:p>
          <a:p>
            <a:pPr eaLnBrk="1" hangingPunct="1">
              <a:lnSpc>
                <a:spcPct val="75000"/>
              </a:lnSpc>
              <a:spcBef>
                <a:spcPct val="25000"/>
              </a:spcBef>
              <a:buFont typeface="Arial Unicode MS" pitchFamily="34" charset="-128"/>
              <a:buNone/>
            </a:pPr>
            <a:endParaRPr lang="en-US" altLang="sv-SE" sz="2400" dirty="0"/>
          </a:p>
          <a:p>
            <a:pPr algn="r" eaLnBrk="1" hangingPunct="1">
              <a:lnSpc>
                <a:spcPct val="75000"/>
              </a:lnSpc>
              <a:spcBef>
                <a:spcPct val="25000"/>
              </a:spcBef>
              <a:buFont typeface="Arial Unicode MS" pitchFamily="34" charset="-128"/>
              <a:buNone/>
            </a:pPr>
            <a:r>
              <a:rPr lang="en-US" altLang="sv-SE" sz="1600" dirty="0"/>
              <a:t>AHRQ, 2001 Report, </a:t>
            </a:r>
            <a:r>
              <a:rPr lang="en-US" altLang="sv-SE" sz="1600" i="1" dirty="0"/>
              <a:t>Making Health Care Safer</a:t>
            </a:r>
          </a:p>
        </p:txBody>
      </p:sp>
      <p:sp>
        <p:nvSpPr>
          <p:cNvPr id="8195" name="Rectangle 3"/>
          <p:cNvSpPr>
            <a:spLocks noChangeArrowheads="1"/>
          </p:cNvSpPr>
          <p:nvPr/>
        </p:nvSpPr>
        <p:spPr bwMode="auto">
          <a:xfrm>
            <a:off x="0" y="762000"/>
            <a:ext cx="9144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sv-SE" sz="4000">
              <a:solidFill>
                <a:srgbClr val="0070C0"/>
              </a:solidFill>
            </a:endParaRPr>
          </a:p>
        </p:txBody>
      </p:sp>
      <p:sp>
        <p:nvSpPr>
          <p:cNvPr id="8196" name="Platshållare för sidfot 1"/>
          <p:cNvSpPr>
            <a:spLocks noGrp="1"/>
          </p:cNvSpPr>
          <p:nvPr>
            <p:ph type="ftr" sz="quarter" idx="11"/>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sv-SE" altLang="sv-SE" sz="1400" smtClean="0"/>
              <a:t>Teach Back</a:t>
            </a:r>
          </a:p>
        </p:txBody>
      </p:sp>
    </p:spTree>
    <p:extLst>
      <p:ext uri="{BB962C8B-B14F-4D97-AF65-F5344CB8AC3E}">
        <p14:creationId xmlns:p14="http://schemas.microsoft.com/office/powerpoint/2010/main" val="2402886452"/>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kCBLqIhMHU6c.q5rPYqmAA"/>
</p:tagLst>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ndstingsdirektörens stab">
  <a:themeElements>
    <a:clrScheme name="Kopia av 1Kopia av MALL_VIT 8">
      <a:dk1>
        <a:srgbClr val="003399"/>
      </a:dk1>
      <a:lt1>
        <a:srgbClr val="FFFFFF"/>
      </a:lt1>
      <a:dk2>
        <a:srgbClr val="000000"/>
      </a:dk2>
      <a:lt2>
        <a:srgbClr val="969696"/>
      </a:lt2>
      <a:accent1>
        <a:srgbClr val="969696"/>
      </a:accent1>
      <a:accent2>
        <a:srgbClr val="FFFF99"/>
      </a:accent2>
      <a:accent3>
        <a:srgbClr val="FFFFFF"/>
      </a:accent3>
      <a:accent4>
        <a:srgbClr val="002A82"/>
      </a:accent4>
      <a:accent5>
        <a:srgbClr val="C9C9C9"/>
      </a:accent5>
      <a:accent6>
        <a:srgbClr val="E7E78A"/>
      </a:accent6>
      <a:hlink>
        <a:srgbClr val="0D68B0"/>
      </a:hlink>
      <a:folHlink>
        <a:srgbClr val="C73238"/>
      </a:folHlink>
    </a:clrScheme>
    <a:fontScheme name="vit med jpglogga 180_ny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lnDef>
  </a:objectDefaults>
  <a:extraClrSchemeLst>
    <a:extraClrScheme>
      <a:clrScheme name="vit med jpglogga 180_ny 1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it med jpglogga 180_ny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vit med jpglogga 180_ny 1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it med jpglogga 180_ny 1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it med jpglogga 180_ny 1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it med jpglogga 180_ny 1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vit med jpglogga 180_ny 1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Kopia av 1Kopia av MALL_VI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Kopia av 1Kopia av MALL_VI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Kopia av 1Kopia av MALL_VI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Kopia av 1Kopia av MALL_VI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Kopia av 1Kopia av MALL_VI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8">
        <a:dk1>
          <a:srgbClr val="003399"/>
        </a:dk1>
        <a:lt1>
          <a:srgbClr val="FFFFFF"/>
        </a:lt1>
        <a:dk2>
          <a:srgbClr val="000000"/>
        </a:dk2>
        <a:lt2>
          <a:srgbClr val="969696"/>
        </a:lt2>
        <a:accent1>
          <a:srgbClr val="969696"/>
        </a:accent1>
        <a:accent2>
          <a:srgbClr val="FFFF99"/>
        </a:accent2>
        <a:accent3>
          <a:srgbClr val="FFFFFF"/>
        </a:accent3>
        <a:accent4>
          <a:srgbClr val="002A82"/>
        </a:accent4>
        <a:accent5>
          <a:srgbClr val="C9C9C9"/>
        </a:accent5>
        <a:accent6>
          <a:srgbClr val="E7E78A"/>
        </a:accent6>
        <a:hlink>
          <a:srgbClr val="0D68B0"/>
        </a:hlink>
        <a:folHlink>
          <a:srgbClr val="C7323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Version=14.0.0.0, Culture=neutral, PublicKeyToken=71e9bce111e9429c</Assembly>
    <Class>Microsoft.Office.RecordsManagement.Internal.UpdateExpireDate</Class>
    <Data/>
    <Filter/>
  </Receiver>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p:Policy xmlns:p="office.server.policy" id="" local="true">
  <p:Name>Informerande</p:Name>
  <p:Description/>
  <p:Statement/>
  <p:PolicyItems>
    <p:PolicyItem featureId="Microsoft.Office.RecordsManagement.PolicyFeatures.Expiration" staticId="0x010100D7963E0E5B7A40E5AEA07389401D709F007B1238BBD93543428C20870054E92DBF|1214505165" UniqueId="15436f43-43ec-43f4-afa0-3fdfa097cfae">
      <p:Name>Bevarande</p:Name>
      <p:Description>Automatisk schemaläggning av innehåll som ska bearbetas, och utföra en bevarandeåtgärd på innehåll som har nått sitt förfallodatum.</p:Description>
      <p:CustomData>
        <Schedules nextStageId="3" default="true">
          <Schedule type="Default">
            <stages>
              <data stageId="1" recur="true" offset="36" unit="months">
                <formula id="Microsoft.Office.RecordsManagement.PolicyFeatures.Expiration.Formula.BuiltIn">
                  <number>0</number>
                  <property>NLLThinningTime</property>
                  <propertyid>2793489f-7251-475b-a975-480031914936</propertyid>
                  <period>months</period>
                </formula>
                <action type="workflow" id="d9837362-db90-41fe-8d27-3f4e28fd673a"/>
              </data>
              <data stageId="2">
                <formula id="Microsoft.Office.RecordsManagement.PolicyFeatures.Expiration.Formula.BuiltIn">
                  <number>1</number>
                  <property>NLLThinningTime</property>
                  <propertyid>2793489f-7251-475b-a975-480031914936</propertyid>
                  <period>months</period>
                </formula>
                <action type="action" id="Microsoft.Office.RecordsManagement.PolicyFeatures.Expiration.Action.MoveToRecycleBin"/>
              </data>
            </stages>
          </Schedule>
        </Schedules>
      </p:CustomData>
    </p:PolicyItem>
  </p:PolicyItems>
</p:Policy>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NLLDiarienummer xmlns="http://schemas.microsoft.com/sharepoint/v3" xsi:nil="true"/>
    <VersionComment xmlns="http://schemas.microsoft.com/sharepoint/v3">Systemkonto har 5/20/2022 verifierat dokumentets giltlighet.</VersionComment>
    <NLLInformationclass xmlns="http://schemas.microsoft.com/sharepoint/v3">Publik</NLLInformationclass>
    <AnsvarigQuickpart xmlns="http://schemas.microsoft.com/sharepoint/v3" xsi:nil="true"/>
    <NLLPublished xmlns="http://schemas.microsoft.com/sharepoint/v3" xsi:nil="true"/>
    <NLLStakeholderTaxHTField0 xmlns="http://schemas.microsoft.com/sharepoint/v3">
      <Terms xmlns="http://schemas.microsoft.com/office/infopath/2007/PartnerControls">
        <TermInfo xmlns="http://schemas.microsoft.com/office/infopath/2007/PartnerControls">
          <TermName xmlns="http://schemas.microsoft.com/office/infopath/2007/PartnerControls">Region Norrbotten</TermName>
          <TermId xmlns="http://schemas.microsoft.com/office/infopath/2007/PartnerControls">2ac66d7d-7456-4491-b0c4-3e1d538f92db</TermId>
        </TermInfo>
      </Terms>
    </NLLStakeholderTaxHTField0>
    <NLLInformationCollectionTaxHTField0 xmlns="http://schemas.microsoft.com/sharepoint/v3">
      <Terms xmlns="http://schemas.microsoft.com/office/infopath/2007/PartnerControls"/>
    </NLLInformationCollectionTaxHTField0>
    <NLLPublishDateQuickpart xmlns="http://schemas.microsoft.com/sharepoint/v3">5/20/2022</NLLPublishDateQuickpart>
    <NLLThinningTime xmlns="http://schemas.microsoft.com/sharepoint/v3">2026-03-10T08:28:00+00:00</NLLThinningTime>
    <NLLPublishingstatus xmlns="http://schemas.microsoft.com/sharepoint/v3">Publicerad</NLLPublishingstatus>
    <NLLEstablishedByQuickpart xmlns="http://schemas.microsoft.com/sharepoint/v3" xsi:nil="true"/>
    <NLLProducerPlaceTaxHTField0 xmlns="http://schemas.microsoft.com/sharepoint/v3">
      <Terms xmlns="http://schemas.microsoft.com/office/infopath/2007/PartnerControls">
        <TermInfo xmlns="http://schemas.microsoft.com/office/infopath/2007/PartnerControls">
          <TermName xmlns="http://schemas.microsoft.com/office/infopath/2007/PartnerControls">Patientsäkerhet Region Norrbotten</TermName>
          <TermId xmlns="http://schemas.microsoft.com/office/infopath/2007/PartnerControls">b2157d3b-a64e-4345-b8d1-ccce0a5a17ef</TermId>
        </TermInfo>
      </Terms>
    </NLLProducerPlaceTaxHTField0>
    <NLLPublishDate xmlns="http://schemas.microsoft.com/sharepoint/v3">2022-05-19T22:00:00+00:00</NLLPublishDate>
    <NLLDocumentTypeTaxHTField0 xmlns="http://schemas.microsoft.com/sharepoint/v3">
      <Terms xmlns="http://schemas.microsoft.com/office/infopath/2007/PartnerControls">
        <TermInfo xmlns="http://schemas.microsoft.com/office/infopath/2007/PartnerControls">
          <TermName xmlns="http://schemas.microsoft.com/office/infopath/2007/PartnerControls">Presentation</TermName>
          <TermId xmlns="http://schemas.microsoft.com/office/infopath/2007/PartnerControls">981e6eac-a633-4de2-91a2-d5e48e1c0d00</TermId>
        </TermInfo>
      </Terms>
    </NLLDocumentTypeTaxHTField0>
    <prdProcessTaxHTField0 xmlns="http://schemas.microsoft.com/sharepoint/v3">
      <Terms xmlns="http://schemas.microsoft.com/office/infopath/2007/PartnerControls"/>
    </prdProcessTaxHTField0>
    <NLLVersion xmlns="http://schemas.microsoft.com/sharepoint/v3">1.0</NLLVersion>
    <NLLEstablishedBy xmlns="http://schemas.microsoft.com/sharepoint/v3">
      <UserInfo>
        <DisplayName>visadm</DisplayName>
        <AccountId>1171</AccountId>
        <AccountType/>
      </UserInfo>
    </NLLEstablishedBy>
    <NLLLockWorkflows xmlns="http://schemas.microsoft.com/sharepoint/v3">false</NLLLockWorkflows>
    <NLLModifiedBy xmlns="http://schemas.microsoft.com/sharepoint/v3">Systemkonto</NLLModifiedBy>
    <NLLDocumentIDValue xmlns="http://schemas.microsoft.com/sharepoint/v3">ARBGRP78-4-155</NLLDocumentIDValue>
    <TaxKeywordTaxHTField xmlns="c7918ce9-5289-4a18-805d-4141408e948c">
      <Terms xmlns="http://schemas.microsoft.com/office/infopath/2007/PartnerControls">
        <TermInfo xmlns="http://schemas.microsoft.com/office/infopath/2007/PartnerControls">
          <TermName xmlns="http://schemas.microsoft.com/office/infopath/2007/PartnerControls">utbildningsmaterial</TermName>
          <TermId xmlns="http://schemas.microsoft.com/office/infopath/2007/PartnerControls">f1f1f3f7-d0f5-4001-b404-06d001d5c2c6</TermId>
        </TermInfo>
        <TermInfo xmlns="http://schemas.microsoft.com/office/infopath/2007/PartnerControls">
          <TermName xmlns="http://schemas.microsoft.com/office/infopath/2007/PartnerControls">Vård</TermName>
          <TermId xmlns="http://schemas.microsoft.com/office/infopath/2007/PartnerControls">6e4b0e66-0465-47f1-8976-dbae0c59dee7</TermId>
        </TermInfo>
        <TermInfo xmlns="http://schemas.microsoft.com/office/infopath/2007/PartnerControls">
          <TermName xmlns="http://schemas.microsoft.com/office/infopath/2007/PartnerControls">Teach-Back</TermName>
          <TermId xmlns="http://schemas.microsoft.com/office/infopath/2007/PartnerControls">3ca2df7b-df38-4918-ad34-118dec925542</TermId>
        </TermInfo>
        <TermInfo xmlns="http://schemas.microsoft.com/office/infopath/2007/PartnerControls">
          <TermName xmlns="http://schemas.microsoft.com/office/infopath/2007/PartnerControls">Kommunikation</TermName>
          <TermId xmlns="http://schemas.microsoft.com/office/infopath/2007/PartnerControls">d7472579-b6fd-4275-988a-9cdb9cdeb295</TermId>
        </TermInfo>
        <TermInfo xmlns="http://schemas.microsoft.com/office/infopath/2007/PartnerControls">
          <TermName xmlns="http://schemas.microsoft.com/office/infopath/2007/PartnerControls">Patientinformation</TermName>
          <TermId xmlns="http://schemas.microsoft.com/office/infopath/2007/PartnerControls">152f166a-5fae-40dc-978e-cd0e12b2aa44</TermId>
        </TermInfo>
      </Terms>
    </TaxKeywordTaxHTField>
    <_dlc_DocId xmlns="c7918ce9-5289-4a18-805d-4141408e948c">ARBGRP78-4-155</_dlc_DocId>
    <_dlc_DocIdUrl xmlns="c7918ce9-5289-4a18-805d-4141408e948c">
      <Url>http://spportal.extvis.local/process/administrativ/_layouts/15/DocIdRedir.aspx?ID=ARBGRP78-4-155</Url>
      <Description>ARBGRP78-4-155</Description>
    </_dlc_DocIdUrl>
    <_dlc_DocIdPersistId xmlns="c7918ce9-5289-4a18-805d-4141408e948c">true</_dlc_DocIdPersistId>
    <_dlc_ExpireDateSaved xmlns="http://schemas.microsoft.com/sharepoint/v3" xsi:nil="true"/>
    <_dlc_ExpireDate xmlns="http://schemas.microsoft.com/sharepoint/v3">2026-04-10T07:28:00+00:00</_dlc_ExpireDate>
    <VISResponsible xmlns="e1dec489-f745-4ed5-9c00-958a11aea6df">
      <UserInfo>
        <DisplayName>visadm</DisplayName>
        <AccountId>1171</AccountId>
        <AccountType/>
      </UserInfo>
    </VISResponsible>
    <VIS_DocumentId xmlns="e1dec489-f745-4ed5-9c00-958a11aea6df">
      <Url>https://samarbeta.nll.se/producentplats/patientsakerhetnll/_layouts/15/DocIdRedir.aspx?ID=ARBGRP78-4-155</Url>
      <Description>ARBGRP78-4-155</Description>
    </VIS_DocumentId>
    <DocumentStatus xmlns="e1dec489-f745-4ed5-9c00-958a11aea6df">
      <Url>https://samarbeta.nll.se/producentplats/patientsakerhetnll/_layouts/15/wrkstat.aspx?List=deab9413-a1c3-4e2d-abdb-b351422084b1&amp;WorkflowInstanceName=537cc5d5-16d3-4f78-93aa-59b64aee1ab4</Url>
      <Description>Publicerad</Description>
    </DocumentStatus>
    <_dlc_Exempt xmlns="http://schemas.microsoft.com/sharepoint/v3">false</_dlc_Exempt>
  </documentManagement>
</p:properties>
</file>

<file path=customXml/item5.xml><?xml version="1.0" encoding="utf-8"?>
<ct:contentTypeSchema xmlns:ct="http://schemas.microsoft.com/office/2006/metadata/contentType" xmlns:ma="http://schemas.microsoft.com/office/2006/metadata/properties/metaAttributes" ct:_="" ma:_="" ma:contentTypeName="Informerande dokument" ma:contentTypeID="0x010100D7963E0E5B7A40E5AEA07389401D709F007B1238BBD93543428C20870054E92DBF0100907CEEA6569A954C976B7824CE75F91F" ma:contentTypeVersion="1901" ma:contentTypeDescription="Informerande dokument" ma:contentTypeScope="" ma:versionID="250ee7b4d9bb8c15c15ff768352f79c4">
  <xsd:schema xmlns:xsd="http://www.w3.org/2001/XMLSchema" xmlns:xs="http://www.w3.org/2001/XMLSchema" xmlns:p="http://schemas.microsoft.com/office/2006/metadata/properties" xmlns:ns1="http://schemas.microsoft.com/sharepoint/v3" xmlns:ns2="c7918ce9-5289-4a18-805d-4141408e948c" xmlns:ns3="e1dec489-f745-4ed5-9c00-958a11aea6df" targetNamespace="http://schemas.microsoft.com/office/2006/metadata/properties" ma:root="true" ma:fieldsID="17dee6eec5598b22a7c41fd52a3e56c5" ns1:_="" ns2:_="" ns3:_="">
    <xsd:import namespace="http://schemas.microsoft.com/sharepoint/v3"/>
    <xsd:import namespace="c7918ce9-5289-4a18-805d-4141408e948c"/>
    <xsd:import namespace="e1dec489-f745-4ed5-9c00-958a11aea6df"/>
    <xsd:element name="properties">
      <xsd:complexType>
        <xsd:sequence>
          <xsd:element name="documentManagement">
            <xsd:complexType>
              <xsd:all>
                <xsd:element ref="ns2:_dlc_DocId" minOccurs="0"/>
                <xsd:element ref="ns2:_dlc_DocIdUrl" minOccurs="0"/>
                <xsd:element ref="ns2:_dlc_DocIdPersistId" minOccurs="0"/>
                <xsd:element ref="ns3:VIS_DocumentId" minOccurs="0"/>
                <xsd:element ref="ns1:NLLStakeholderTaxHTField0" minOccurs="0"/>
                <xsd:element ref="ns2:TaxKeywordTaxHTField" minOccurs="0"/>
                <xsd:element ref="ns3:DocumentStatus" minOccurs="0"/>
                <xsd:element ref="ns1:NLLInformationclass"/>
                <xsd:element ref="ns1:NLLThinningTime" minOccurs="0"/>
                <xsd:element ref="ns3:VISResponsible"/>
                <xsd:element ref="ns1:AnsvarigQuickpart" minOccurs="0"/>
                <xsd:element ref="ns1:NLLDocumentTypeTaxHTField0" minOccurs="0"/>
                <xsd:element ref="ns1:_dlc_Exempt" minOccurs="0"/>
                <xsd:element ref="ns1:_dlc_ExpireDateSaved" minOccurs="0"/>
                <xsd:element ref="ns1:_dlc_ExpireDate" minOccurs="0"/>
                <xsd:element ref="ns1:prdProcessTaxHTField0" minOccurs="0"/>
                <xsd:element ref="ns1:NLLVersion" minOccurs="0"/>
                <xsd:element ref="ns1:NLLModifiedBy" minOccurs="0"/>
                <xsd:element ref="ns1:NLLDocumentIDValue" minOccurs="0"/>
                <xsd:element ref="ns1:NLLPublishingstatus" minOccurs="0"/>
                <xsd:element ref="ns1:NLLDiarienummer" minOccurs="0"/>
                <xsd:element ref="ns1:NLLPublishDate" minOccurs="0"/>
                <xsd:element ref="ns1:NLLInformationCollectionTaxHTField0" minOccurs="0"/>
                <xsd:element ref="ns1:NLLProducerPlaceTaxHTField0" minOccurs="0"/>
                <xsd:element ref="ns1:NLLEstablishedBy"/>
                <xsd:element ref="ns1:NLLEstablishedByQuickpart" minOccurs="0"/>
                <xsd:element ref="ns1:VersionComment" minOccurs="0"/>
                <xsd:element ref="ns1:NLLPublishDateQuickpart" minOccurs="0"/>
                <xsd:element ref="ns1:NLLLockWorkflows" minOccurs="0"/>
                <xsd:element ref="ns1:NLLPublish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LLStakeholderTaxHTField0" ma:index="13" nillable="true" ma:taxonomy="true" ma:internalName="NLLStakeholderTaxHTField0" ma:taxonomyFieldName="NLLStakeholder" ma:displayName="Gäller för verksamhet" ma:fieldId="{fc9b4796-81cc-4809-b89e-b480826c68b7}" ma:taxonomyMulti="true" ma:sspId="39d54842-4abd-4019-b0bf-19e71d696155" ma:termSetId="012a677c-9277-4d4c-83ea-a9768cc27725" ma:anchorId="00000000-0000-0000-0000-000000000000" ma:open="false" ma:isKeyword="false">
      <xsd:complexType>
        <xsd:sequence>
          <xsd:element ref="pc:Terms" minOccurs="0" maxOccurs="1"/>
        </xsd:sequence>
      </xsd:complexType>
    </xsd:element>
    <xsd:element name="NLLInformationclass" ma:index="17" ma:displayName="Informationsklass" ma:internalName="NLLInformationclass">
      <xsd:simpleType>
        <xsd:restriction base="dms:Choice">
          <xsd:enumeration value="Publik"/>
          <xsd:enumeration value="Intern alla"/>
          <xsd:enumeration value="Intern skyddad"/>
        </xsd:restriction>
      </xsd:simpleType>
    </xsd:element>
    <xsd:element name="NLLThinningTime" ma:index="19" nillable="true" ma:displayName="Gallringsfrist" ma:format="DateOnly" ma:hidden="true" ma:internalName="NLLThinningTime">
      <xsd:simpleType>
        <xsd:restriction base="dms:DateTime"/>
      </xsd:simpleType>
    </xsd:element>
    <xsd:element name="AnsvarigQuickpart" ma:index="21" nillable="true" ma:displayName="AnsvarigQuickpart" ma:hidden="true" ma:internalName="AnsvarigQuickpart">
      <xsd:simpleType>
        <xsd:restriction base="dms:Text"/>
      </xsd:simpleType>
    </xsd:element>
    <xsd:element name="NLLDocumentTypeTaxHTField0" ma:index="23" ma:taxonomy="true" ma:internalName="NLLDocumentTypeTaxHTField0" ma:taxonomyFieldName="NLLDocumentType" ma:displayName="Dokumenttyp" ma:fieldId="{38578a5b-744a-40d6-84e1-ab48bc8b5a57}" ma:sspId="39d54842-4abd-4019-b0bf-19e71d696155" ma:termSetId="52dfd850-14dd-4e84-a867-57b1223f01ac" ma:anchorId="00000000-0000-0000-0000-000000000000" ma:open="false" ma:isKeyword="false">
      <xsd:complexType>
        <xsd:sequence>
          <xsd:element ref="pc:Terms" minOccurs="0" maxOccurs="1"/>
        </xsd:sequence>
      </xsd:complexType>
    </xsd:element>
    <xsd:element name="_dlc_Exempt" ma:index="24" nillable="true" ma:displayName="Undanta från princip" ma:hidden="true" ma:internalName="_dlc_Exempt" ma:readOnly="true">
      <xsd:simpleType>
        <xsd:restriction base="dms:Unknown"/>
      </xsd:simpleType>
    </xsd:element>
    <xsd:element name="_dlc_ExpireDateSaved" ma:index="25" nillable="true" ma:displayName="Originalförfallodag" ma:hidden="true" ma:internalName="_dlc_ExpireDateSaved" ma:readOnly="true">
      <xsd:simpleType>
        <xsd:restriction base="dms:DateTime"/>
      </xsd:simpleType>
    </xsd:element>
    <xsd:element name="_dlc_ExpireDate" ma:index="26" nillable="true" ma:displayName="Förfallodatum" ma:description="" ma:hidden="true" ma:indexed="true" ma:internalName="_dlc_ExpireDate" ma:readOnly="true">
      <xsd:simpleType>
        <xsd:restriction base="dms:DateTime"/>
      </xsd:simpleType>
    </xsd:element>
    <xsd:element name="prdProcessTaxHTField0" ma:index="27" nillable="true" ma:taxonomy="true" ma:internalName="prdProcessTaxHTField0" ma:taxonomyFieldName="prdProcess" ma:displayName="Process" ma:fieldId="{7458416b-87c5-4f2a-97ed-9ee5dd1e516d}" ma:taxonomyMulti="true" ma:sspId="39d54842-4abd-4019-b0bf-19e71d696155" ma:termSetId="747d8a4a-b066-47e6-b826-8f1c93ac4001" ma:anchorId="00000000-0000-0000-0000-000000000000" ma:open="false" ma:isKeyword="false">
      <xsd:complexType>
        <xsd:sequence>
          <xsd:element ref="pc:Terms" minOccurs="0" maxOccurs="1"/>
        </xsd:sequence>
      </xsd:complexType>
    </xsd:element>
    <xsd:element name="NLLVersion" ma:index="28" nillable="true" ma:displayName="Version" ma:internalName="NLLVersion" ma:readOnly="false">
      <xsd:simpleType>
        <xsd:restriction base="dms:Text"/>
      </xsd:simpleType>
    </xsd:element>
    <xsd:element name="NLLModifiedBy" ma:index="29" nillable="true" ma:displayName="Upprättad av" ma:hidden="true" ma:internalName="NLLModifiedBy">
      <xsd:simpleType>
        <xsd:restriction base="dms:Text"/>
      </xsd:simpleType>
    </xsd:element>
    <xsd:element name="NLLDocumentIDValue" ma:index="30" nillable="true" ma:displayName="Dokument-Id Värde" ma:hidden="true" ma:internalName="NLLDocumentIDValue">
      <xsd:simpleType>
        <xsd:restriction base="dms:Text"/>
      </xsd:simpleType>
    </xsd:element>
    <xsd:element name="NLLPublishingstatus" ma:index="31" nillable="true" ma:displayName="Publiceringsstatus" ma:internalName="NLLPublishingstatus" ma:readOnly="false">
      <xsd:simpleType>
        <xsd:restriction base="dms:Choice">
          <xsd:enumeration value="Ej Publicerad"/>
          <xsd:enumeration value="Publicerad"/>
          <xsd:enumeration value="Avpublicerad"/>
          <xsd:enumeration value="Revidering krävs"/>
          <xsd:enumeration value="Revidering pågår"/>
        </xsd:restriction>
      </xsd:simpleType>
    </xsd:element>
    <xsd:element name="NLLDiarienummer" ma:index="32" nillable="true" ma:displayName="Diarienummer" ma:description="" ma:internalName="NLLDiarienummer" ma:readOnly="false">
      <xsd:simpleType>
        <xsd:restriction base="dms:Text"/>
      </xsd:simpleType>
    </xsd:element>
    <xsd:element name="NLLPublishDate" ma:index="34" nillable="true" ma:displayName="Publiceringsdatum" ma:format="DateOnly" ma:hidden="true" ma:internalName="NLLPublishDate">
      <xsd:simpleType>
        <xsd:restriction base="dms:DateTime"/>
      </xsd:simpleType>
    </xsd:element>
    <xsd:element name="NLLInformationCollectionTaxHTField0" ma:index="35" nillable="true" ma:taxonomy="true" ma:internalName="NLLInformationCollectionTaxHTField0" ma:taxonomyFieldName="NLLInformationCollection" ma:displayName="Informationssamling" ma:fieldId="{5965f86f-d738-4017-88d8-24d6ef34a791}" ma:taxonomyMulti="true" ma:sspId="39d54842-4abd-4019-b0bf-19e71d696155" ma:termSetId="60e00f7a-77a4-4c71-b63e-bae2eb97b373" ma:anchorId="00000000-0000-0000-0000-000000000000" ma:open="false" ma:isKeyword="false">
      <xsd:complexType>
        <xsd:sequence>
          <xsd:element ref="pc:Terms" minOccurs="0" maxOccurs="1"/>
        </xsd:sequence>
      </xsd:complexType>
    </xsd:element>
    <xsd:element name="NLLProducerPlaceTaxHTField0" ma:index="37" nillable="true" ma:taxonomy="true" ma:internalName="NLLProducerPlaceTaxHTField0" ma:taxonomyFieldName="NLLProducerPlace" ma:displayName="Producentplats" ma:fieldId="{e174ebea-294d-44bc-9c09-0f97f1197811}" ma:sspId="39d54842-4abd-4019-b0bf-19e71d696155" ma:termSetId="45f1cc5b-3028-4a82-8c90-ecfb5e2e8603" ma:anchorId="00000000-0000-0000-0000-000000000000" ma:open="false" ma:isKeyword="false">
      <xsd:complexType>
        <xsd:sequence>
          <xsd:element ref="pc:Terms" minOccurs="0" maxOccurs="1"/>
        </xsd:sequence>
      </xsd:complexType>
    </xsd:element>
    <xsd:element name="NLLEstablishedBy" ma:index="38" ma:displayName="Upprättad av" ma:list="UserInfo" ma:SharePointGroup="0" ma:internalName="NLLEstablished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NLLEstablishedByQuickpart" ma:index="39" nillable="true" ma:displayName="Upprättad av Quickpart" ma:hidden="true" ma:internalName="NLLEstablishedByQuickpart">
      <xsd:simpleType>
        <xsd:restriction base="dms:Text"/>
      </xsd:simpleType>
    </xsd:element>
    <xsd:element name="VersionComment" ma:index="40" nillable="true" ma:displayName="Versionskommentar" ma:hidden="true" ma:internalName="VersionComment" ma:readOnly="false">
      <xsd:simpleType>
        <xsd:restriction base="dms:Text"/>
      </xsd:simpleType>
    </xsd:element>
    <xsd:element name="NLLPublishDateQuickpart" ma:index="41" nillable="true" ma:displayName="Publiceringsdatum Quickpart" ma:hidden="true" ma:internalName="NLLPublishDateQuickpart">
      <xsd:simpleType>
        <xsd:restriction base="dms:Text"/>
      </xsd:simpleType>
    </xsd:element>
    <xsd:element name="NLLLockWorkflows" ma:index="42" nillable="true" ma:displayName="ArbetsflödeKörs" ma:default="0" ma:hidden="true" ma:internalName="NLLLockWorkflows">
      <xsd:simpleType>
        <xsd:restriction base="dms:Boolean"/>
      </xsd:simpleType>
    </xsd:element>
    <xsd:element name="NLLPublished" ma:index="43" nillable="true" ma:displayName="Publicerad" ma:hidden="true" ma:internalName="NLLPublishe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918ce9-5289-4a18-805d-4141408e948c"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Spara ID" ma:description="Behåll ID vid tillägg." ma:hidden="true" ma:internalName="_dlc_DocIdPersistId" ma:readOnly="true">
      <xsd:simpleType>
        <xsd:restriction base="dms:Boolean"/>
      </xsd:simpleType>
    </xsd:element>
    <xsd:element name="TaxKeywordTaxHTField" ma:index="15" nillable="true" ma:taxonomy="true" ma:internalName="TaxKeywordTaxHTField" ma:taxonomyFieldName="TaxKeyword" ma:displayName="NLL-Nyckelord" ma:fieldId="{23f27201-bee3-471e-b2e7-b64fd8b7ca38}" ma:taxonomyMulti="true" ma:sspId="39d54842-4abd-4019-b0bf-19e71d696155"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dec489-f745-4ed5-9c00-958a11aea6df" elementFormDefault="qualified">
    <xsd:import namespace="http://schemas.microsoft.com/office/2006/documentManagement/types"/>
    <xsd:import namespace="http://schemas.microsoft.com/office/infopath/2007/PartnerControls"/>
    <xsd:element name="VIS_DocumentId" ma:index="12" nillable="true" ma:displayName="Producentplats ID" ma:hidden="true" ma:internalName="VIS_Doc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DocumentStatus" ma:index="16" nillable="true" ma:displayName="Dokumentstatus" ma:hidden="true" ma:internalName="Dokumentstatus"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VISResponsible" ma:index="20" ma:displayName="Ansvarig" ma:list="UserInfo" ma:internalName="VISResponsible" ma:readOnly="fals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B4671A-4B05-4FDF-B9BE-1AB016267EB4}"/>
</file>

<file path=customXml/itemProps2.xml><?xml version="1.0" encoding="utf-8"?>
<ds:datastoreItem xmlns:ds="http://schemas.openxmlformats.org/officeDocument/2006/customXml" ds:itemID="{4CAEF7BA-1540-4C22-8602-365E65D9987C}"/>
</file>

<file path=customXml/itemProps3.xml><?xml version="1.0" encoding="utf-8"?>
<ds:datastoreItem xmlns:ds="http://schemas.openxmlformats.org/officeDocument/2006/customXml" ds:itemID="{3E11A65A-C9F1-42BB-A8FE-78A12862E1D2}"/>
</file>

<file path=customXml/itemProps4.xml><?xml version="1.0" encoding="utf-8"?>
<ds:datastoreItem xmlns:ds="http://schemas.openxmlformats.org/officeDocument/2006/customXml" ds:itemID="{55344BF1-B7B1-4175-912C-667D72B7E794}"/>
</file>

<file path=customXml/itemProps5.xml><?xml version="1.0" encoding="utf-8"?>
<ds:datastoreItem xmlns:ds="http://schemas.openxmlformats.org/officeDocument/2006/customXml" ds:itemID="{90FB4B2D-4499-4B03-BD31-0406A7AF34B5}"/>
</file>

<file path=docProps/app.xml><?xml version="1.0" encoding="utf-8"?>
<Properties xmlns="http://schemas.openxmlformats.org/officeDocument/2006/extended-properties" xmlns:vt="http://schemas.openxmlformats.org/officeDocument/2006/docPropsVTypes">
  <TotalTime>640</TotalTime>
  <Words>1440</Words>
  <Application>Microsoft Office PowerPoint</Application>
  <PresentationFormat>Bildspel på skärmen (4:3)</PresentationFormat>
  <Paragraphs>188</Paragraphs>
  <Slides>14</Slides>
  <Notes>14</Notes>
  <HiddenSlides>0</HiddenSlides>
  <MMClips>0</MMClips>
  <ScaleCrop>false</ScaleCrop>
  <HeadingPairs>
    <vt:vector size="4" baseType="variant">
      <vt:variant>
        <vt:lpstr>Tema</vt:lpstr>
      </vt:variant>
      <vt:variant>
        <vt:i4>2</vt:i4>
      </vt:variant>
      <vt:variant>
        <vt:lpstr>Bildrubriker</vt:lpstr>
      </vt:variant>
      <vt:variant>
        <vt:i4>14</vt:i4>
      </vt:variant>
    </vt:vector>
  </HeadingPairs>
  <TitlesOfParts>
    <vt:vector size="16" baseType="lpstr">
      <vt:lpstr>Office-tema</vt:lpstr>
      <vt:lpstr>Landstingsdirektörens stab</vt:lpstr>
      <vt:lpstr>PowerPoint-presentation</vt:lpstr>
      <vt:lpstr>Varför gör de inte som vi säger?</vt:lpstr>
      <vt:lpstr>Lagar rörande hälso- och sjukvård</vt:lpstr>
      <vt:lpstr>Patientlagens innehåll</vt:lpstr>
      <vt:lpstr>Kap 3: Informationsplikten</vt:lpstr>
      <vt:lpstr>Kap 3: Informationsplikten</vt:lpstr>
      <vt:lpstr>Kap 3: Individuellt anpassad information, förtydligas</vt:lpstr>
      <vt:lpstr>Forskning visar att…</vt:lpstr>
      <vt:lpstr>PowerPoint-presentation</vt:lpstr>
      <vt:lpstr>Teach-back</vt:lpstr>
      <vt:lpstr>Dokumentation i VAS</vt:lpstr>
      <vt:lpstr>Hur gör jag?</vt:lpstr>
      <vt:lpstr>Övningsexempel</vt:lpstr>
      <vt:lpstr>Länkar till videos  Dr House – Do I look like an idiot? http://www.youtube.com/watch?v=dMAS2S51bM8  TB Cardiologi mfl (engelska) http://nchealthliteracy.org/teachingaids.html TB Västerbotten http://www.youtube.com/watch?v=O0h0-CZaCJk&amp;feature=youtu.be  </vt:lpstr>
    </vt:vector>
  </TitlesOfParts>
  <Company>Norrbottens läns landsting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Eva Sjölund</dc:creator>
  <cp:keywords>Kommunikation; Teach-Back; Vård; Patientinformation; utbildningsmaterial</cp:keywords>
  <cp:lastModifiedBy>Eva Sjölund</cp:lastModifiedBy>
  <cp:revision>17</cp:revision>
  <cp:lastPrinted>2015-11-16T08:55:15Z</cp:lastPrinted>
  <dcterms:created xsi:type="dcterms:W3CDTF">2015-10-06T13:32:33Z</dcterms:created>
  <dcterms:modified xsi:type="dcterms:W3CDTF">2017-03-07T07:45:40Z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0x010100D7963E0E5B7A40E5AEA07389401D709F007B1238BBD93543428C20870054E92DBF0100907CEEA6569A954C976B7824CE75F91F</vt:lpwstr>
  </property>
  <property fmtid="{D5CDD505-2E9C-101B-9397-08002B2CF9AE}" pid="3" name="TaxKeyword">
    <vt:lpwstr>4672;#utbildningsmaterial|f1f1f3f7-d0f5-4001-b404-06d001d5c2c6;#5584;#Vård|6e4b0e66-0465-47f1-8976-dbae0c59dee7;#5583;#Teach-Back|3ca2df7b-df38-4918-ad34-118dec925542;#5582;#Kommunikation|d7472579-b6fd-4275-988a-9cdb9cdeb295;#2307;#Patientinformation|152f166a-5fae-40dc-978e-cd0e12b2aa44</vt:lpwstr>
  </property>
  <property fmtid="{D5CDD505-2E9C-101B-9397-08002B2CF9AE}" pid="4" name="CareActionCodeSurgical">
    <vt:lpwstr/>
  </property>
  <property fmtid="{D5CDD505-2E9C-101B-9397-08002B2CF9AE}" pid="5" name="NLLProducerPlace">
    <vt:lpwstr>1001;#Patientsäkerhet Region Norrbotten|b2157d3b-a64e-4345-b8d1-ccce0a5a17ef</vt:lpwstr>
  </property>
  <property fmtid="{D5CDD505-2E9C-101B-9397-08002B2CF9AE}" pid="6" name="NLLApprovedByQuickPart">
    <vt:lpwstr/>
  </property>
  <property fmtid="{D5CDD505-2E9C-101B-9397-08002B2CF9AE}" pid="7" name="NLLInformationCollection">
    <vt:lpwstr/>
  </property>
  <property fmtid="{D5CDD505-2E9C-101B-9397-08002B2CF9AE}" pid="8" name="NLLProjectDescription">
    <vt:lpwstr/>
  </property>
  <property fmtid="{D5CDD505-2E9C-101B-9397-08002B2CF9AE}" pid="9" name="PsychiatricCodeTaxHTField0">
    <vt:lpwstr/>
  </property>
  <property fmtid="{D5CDD505-2E9C-101B-9397-08002B2CF9AE}" pid="10" name="NLLStakeholder">
    <vt:lpwstr>1687;#Region Norrbotten|2ac66d7d-7456-4491-b0c4-3e1d538f92db</vt:lpwstr>
  </property>
  <property fmtid="{D5CDD505-2E9C-101B-9397-08002B2CF9AE}" pid="11" name="TLVCodeDiagnosisTaxHTField0">
    <vt:lpwstr/>
  </property>
  <property fmtid="{D5CDD505-2E9C-101B-9397-08002B2CF9AE}" pid="12" name="NPUCode">
    <vt:lpwstr/>
  </property>
  <property fmtid="{D5CDD505-2E9C-101B-9397-08002B2CF9AE}" pid="13" name="NLLClosureDate">
    <vt:lpwstr/>
  </property>
  <property fmtid="{D5CDD505-2E9C-101B-9397-08002B2CF9AE}" pid="14" name="NLLProducerplaceID">
    <vt:lpwstr/>
  </property>
  <property fmtid="{D5CDD505-2E9C-101B-9397-08002B2CF9AE}" pid="15" name="NLLPublishedTemplate">
    <vt:lpwstr/>
  </property>
  <property fmtid="{D5CDD505-2E9C-101B-9397-08002B2CF9AE}" pid="16" name="NLLWFComment">
    <vt:lpwstr/>
  </property>
  <property fmtid="{D5CDD505-2E9C-101B-9397-08002B2CF9AE}" pid="17" name="NLLPTCName">
    <vt:lpwstr/>
  </property>
  <property fmtid="{D5CDD505-2E9C-101B-9397-08002B2CF9AE}" pid="18" name="SpecialtyTaxHTField0">
    <vt:lpwstr/>
  </property>
  <property fmtid="{D5CDD505-2E9C-101B-9397-08002B2CF9AE}" pid="19" name="CareActionCodeNonSurgical">
    <vt:lpwstr/>
  </property>
  <property fmtid="{D5CDD505-2E9C-101B-9397-08002B2CF9AE}" pid="20" name="AnalysisNameTaxHTField0">
    <vt:lpwstr/>
  </property>
  <property fmtid="{D5CDD505-2E9C-101B-9397-08002B2CF9AE}" pid="21" name="Specialty">
    <vt:lpwstr/>
  </property>
  <property fmtid="{D5CDD505-2E9C-101B-9397-08002B2CF9AE}" pid="22" name="NLLMtptCode">
    <vt:lpwstr/>
  </property>
  <property fmtid="{D5CDD505-2E9C-101B-9397-08002B2CF9AE}" pid="23" name="NLLProjectUrl">
    <vt:lpwstr/>
  </property>
  <property fmtid="{D5CDD505-2E9C-101B-9397-08002B2CF9AE}" pid="24" name="ICD10Code">
    <vt:lpwstr/>
  </property>
  <property fmtid="{D5CDD505-2E9C-101B-9397-08002B2CF9AE}" pid="25" name="NLLProjectStatus">
    <vt:lpwstr/>
  </property>
  <property fmtid="{D5CDD505-2E9C-101B-9397-08002B2CF9AE}" pid="26" name="NLLSteeringGroup">
    <vt:lpwstr/>
  </property>
  <property fmtid="{D5CDD505-2E9C-101B-9397-08002B2CF9AE}" pid="27" name="NLLMeetingTypeTaxHTField0">
    <vt:lpwstr/>
  </property>
  <property fmtid="{D5CDD505-2E9C-101B-9397-08002B2CF9AE}" pid="28" name="NLLTemplateStatus">
    <vt:lpwstr/>
  </property>
  <property fmtid="{D5CDD505-2E9C-101B-9397-08002B2CF9AE}" pid="29" name="CareActionCodeSurgicalTaxHTField0">
    <vt:lpwstr/>
  </property>
  <property fmtid="{D5CDD505-2E9C-101B-9397-08002B2CF9AE}" pid="30" name="PharmaceuticalCodeTaxHTField0">
    <vt:lpwstr/>
  </property>
  <property fmtid="{D5CDD505-2E9C-101B-9397-08002B2CF9AE}" pid="31" name="NLLProjectLeader">
    <vt:lpwstr/>
  </property>
  <property fmtid="{D5CDD505-2E9C-101B-9397-08002B2CF9AE}" pid="32" name="NLLDecisionLevelManagedTaxHTField0">
    <vt:lpwstr/>
  </property>
  <property fmtid="{D5CDD505-2E9C-101B-9397-08002B2CF9AE}" pid="35" name="NLLDefaultTemplate">
    <vt:lpwstr/>
  </property>
  <property fmtid="{D5CDD505-2E9C-101B-9397-08002B2CF9AE}" pid="36" name="NLLProjectVisitor">
    <vt:lpwstr/>
  </property>
  <property fmtid="{D5CDD505-2E9C-101B-9397-08002B2CF9AE}" pid="37" name="NLLApprovedBy">
    <vt:lpwstr/>
  </property>
  <property fmtid="{D5CDD505-2E9C-101B-9397-08002B2CF9AE}" pid="38" name="NLLDecisionLevelManaged">
    <vt:lpwstr/>
  </property>
  <property fmtid="{D5CDD505-2E9C-101B-9397-08002B2CF9AE}" pid="39" name="CompulsoryAction">
    <vt:lpwstr/>
  </property>
  <property fmtid="{D5CDD505-2E9C-101B-9397-08002B2CF9AE}" pid="40" name="ICD10CodeTaxHTField0">
    <vt:lpwstr/>
  </property>
  <property fmtid="{D5CDD505-2E9C-101B-9397-08002B2CF9AE}" pid="41" name="Godkänn dokument">
    <vt:lpwstr>, </vt:lpwstr>
  </property>
  <property fmtid="{D5CDD505-2E9C-101B-9397-08002B2CF9AE}" pid="42" name="NLLProjectOwner">
    <vt:lpwstr/>
  </property>
  <property fmtid="{D5CDD505-2E9C-101B-9397-08002B2CF9AE}" pid="43" name="NPUCodeTaxHTField0">
    <vt:lpwstr/>
  </property>
  <property fmtid="{D5CDD505-2E9C-101B-9397-08002B2CF9AE}" pid="44" name="NLLTemplateFolderDescription">
    <vt:lpwstr/>
  </property>
  <property fmtid="{D5CDD505-2E9C-101B-9397-08002B2CF9AE}" pid="45" name="TLVCodeAction">
    <vt:lpwstr/>
  </property>
  <property fmtid="{D5CDD505-2E9C-101B-9397-08002B2CF9AE}" pid="46" name="RadiologicalCode">
    <vt:lpwstr/>
  </property>
  <property fmtid="{D5CDD505-2E9C-101B-9397-08002B2CF9AE}" pid="47" name="References">
    <vt:lpwstr/>
  </property>
  <property fmtid="{D5CDD505-2E9C-101B-9397-08002B2CF9AE}" pid="48" name="prdProcess">
    <vt:lpwstr/>
  </property>
  <property fmtid="{D5CDD505-2E9C-101B-9397-08002B2CF9AE}" pid="49" name="NLLProjectOrderStatus">
    <vt:lpwstr/>
  </property>
  <property fmtid="{D5CDD505-2E9C-101B-9397-08002B2CF9AE}" pid="51" name="NLLReferenceGroup">
    <vt:lpwstr/>
  </property>
  <property fmtid="{D5CDD505-2E9C-101B-9397-08002B2CF9AE}" pid="52" name="TLVCodeDiagnosis">
    <vt:lpwstr/>
  </property>
  <property fmtid="{D5CDD505-2E9C-101B-9397-08002B2CF9AE}" pid="53" name="PharmaceuticalCode">
    <vt:lpwstr/>
  </property>
  <property fmtid="{D5CDD505-2E9C-101B-9397-08002B2CF9AE}" pid="54" name="NLLInitiationDate">
    <vt:lpwstr/>
  </property>
  <property fmtid="{D5CDD505-2E9C-101B-9397-08002B2CF9AE}" pid="56" name="ReferencesTaxHTField0">
    <vt:lpwstr/>
  </property>
  <property fmtid="{D5CDD505-2E9C-101B-9397-08002B2CF9AE}" pid="57" name="NLLWindingUpDate">
    <vt:lpwstr/>
  </property>
  <property fmtid="{D5CDD505-2E9C-101B-9397-08002B2CF9AE}" pid="58" name="TLVCodeActionTaxHTField0">
    <vt:lpwstr/>
  </property>
  <property fmtid="{D5CDD505-2E9C-101B-9397-08002B2CF9AE}" pid="59" name="NLLProjectNr">
    <vt:lpwstr/>
  </property>
  <property fmtid="{D5CDD505-2E9C-101B-9397-08002B2CF9AE}" pid="60" name="Granska dokument">
    <vt:lpwstr>, </vt:lpwstr>
  </property>
  <property fmtid="{D5CDD505-2E9C-101B-9397-08002B2CF9AE}" pid="61" name="NLLProjectTypeTaxHTField0">
    <vt:lpwstr/>
  </property>
  <property fmtid="{D5CDD505-2E9C-101B-9397-08002B2CF9AE}" pid="62" name="NLLPTCProcessTeam">
    <vt:lpwstr/>
  </property>
  <property fmtid="{D5CDD505-2E9C-101B-9397-08002B2CF9AE}" pid="63" name="RadiologicalCodeTaxHTField0">
    <vt:lpwstr/>
  </property>
  <property fmtid="{D5CDD505-2E9C-101B-9397-08002B2CF9AE}" pid="64" name="NLLImplementationDate">
    <vt:lpwstr/>
  </property>
  <property fmtid="{D5CDD505-2E9C-101B-9397-08002B2CF9AE}" pid="65" name="PsychiatricCode">
    <vt:lpwstr/>
  </property>
  <property fmtid="{D5CDD505-2E9C-101B-9397-08002B2CF9AE}" pid="66" name="Publicera dokument">
    <vt:lpwstr>, </vt:lpwstr>
  </property>
  <property fmtid="{D5CDD505-2E9C-101B-9397-08002B2CF9AE}" pid="67" name="NLLProjectType">
    <vt:lpwstr/>
  </property>
  <property fmtid="{D5CDD505-2E9C-101B-9397-08002B2CF9AE}" pid="68" name="AnalysisName">
    <vt:lpwstr/>
  </property>
  <property fmtid="{D5CDD505-2E9C-101B-9397-08002B2CF9AE}" pid="69" name="NLLMtptCodeTaxHTField0">
    <vt:lpwstr/>
  </property>
  <property fmtid="{D5CDD505-2E9C-101B-9397-08002B2CF9AE}" pid="70" name="NLLLatestProjectTrackingDate">
    <vt:lpwstr/>
  </property>
  <property fmtid="{D5CDD505-2E9C-101B-9397-08002B2CF9AE}" pid="71" name="NLLDocumentType">
    <vt:lpwstr>1021;#Presentation|981e6eac-a633-4de2-91a2-d5e48e1c0d00</vt:lpwstr>
  </property>
  <property fmtid="{D5CDD505-2E9C-101B-9397-08002B2CF9AE}" pid="72" name="NLLProjectTypeText">
    <vt:lpwstr/>
  </property>
  <property fmtid="{D5CDD505-2E9C-101B-9397-08002B2CF9AE}" pid="73" name="NLLEstablishingDate">
    <vt:lpwstr/>
  </property>
  <property fmtid="{D5CDD505-2E9C-101B-9397-08002B2CF9AE}" pid="74" name="NLLProjectMember">
    <vt:lpwstr/>
  </property>
  <property fmtid="{D5CDD505-2E9C-101B-9397-08002B2CF9AE}" pid="75" name="NLLProcessTeamLookup">
    <vt:lpwstr/>
  </property>
  <property fmtid="{D5CDD505-2E9C-101B-9397-08002B2CF9AE}" pid="76" name="CareActionCodeNonSurgicalTaxHTField0">
    <vt:lpwstr/>
  </property>
  <property fmtid="{D5CDD505-2E9C-101B-9397-08002B2CF9AE}" pid="77" name="CompulsoryActionTaxHTField0">
    <vt:lpwstr/>
  </property>
  <property fmtid="{D5CDD505-2E9C-101B-9397-08002B2CF9AE}" pid="78" name="NLLMeetingType">
    <vt:lpwstr/>
  </property>
  <property fmtid="{D5CDD505-2E9C-101B-9397-08002B2CF9AE}" pid="79" name="NLLProjectName">
    <vt:lpwstr/>
  </property>
  <property fmtid="{D5CDD505-2E9C-101B-9397-08002B2CF9AE}" pid="80" name="_dlc_policyId">
    <vt:lpwstr>0x010100D7963E0E5B7A40E5AEA07389401D709F007B1238BBD93543428C20870054E92DBF|1214505165</vt:lpwstr>
  </property>
  <property fmtid="{D5CDD505-2E9C-101B-9397-08002B2CF9AE}" pid="82" name="ItemRetentionFormula">
    <vt:lpwstr>&lt;formula id="Microsoft.Office.RecordsManagement.PolicyFeatures.Expiration.Formula.BuiltIn"&gt;&lt;number&gt;1&lt;/number&gt;&lt;property&gt;NLLThinningTime&lt;/property&gt;&lt;propertyid&gt;2793489f-7251-475b-a975-480031914936&lt;/propertyid&gt;&lt;period&gt;months&lt;/period&gt;&lt;/formula&gt;</vt:lpwstr>
  </property>
  <property fmtid="{D5CDD505-2E9C-101B-9397-08002B2CF9AE}" pid="84" name="_dlc_DocIdItemGuid">
    <vt:lpwstr>eee161f1-b596-483d-b9f8-365111c8880d</vt:lpwstr>
  </property>
  <property fmtid="{D5CDD505-2E9C-101B-9397-08002B2CF9AE}" pid="86" name="TaxCatchAll">
    <vt:lpwstr>1001;#Patientsäkerhet Region Norrbotten|b2157d3b-a64e-4345-b8d1-ccce0a5a17ef;#4672;#utbildningsmaterial;#2307;#Patientinformation;#5584;#Vård;#5583;#Teach-Back;#5582;#Kommunikation;#1687;#Region Norrbotten|2ac66d7d-7456-4491-b0c4-3e1d538f92db;#1021;#Presentation|981e6eac-a633-4de2-91a2-d5e48e1c0d00</vt:lpwstr>
  </property>
  <property fmtid="{D5CDD505-2E9C-101B-9397-08002B2CF9AE}" pid="87" name="Order">
    <vt:r8>366900</vt:r8>
  </property>
  <property fmtid="{D5CDD505-2E9C-101B-9397-08002B2CF9AE}" pid="88" name="xd_ProgID">
    <vt:lpwstr/>
  </property>
  <property fmtid="{D5CDD505-2E9C-101B-9397-08002B2CF9AE}" pid="89" name="_SourceUrl">
    <vt:lpwstr/>
  </property>
  <property fmtid="{D5CDD505-2E9C-101B-9397-08002B2CF9AE}" pid="90" name="_SharedFileIndex">
    <vt:lpwstr/>
  </property>
  <property fmtid="{D5CDD505-2E9C-101B-9397-08002B2CF9AE}" pid="91" name="TemplateUrl">
    <vt:lpwstr/>
  </property>
  <property fmtid="{D5CDD505-2E9C-101B-9397-08002B2CF9AE}" pid="93" name="NLLDecisionLevelGoverning">
    <vt:lpwstr/>
  </property>
  <property fmtid="{D5CDD505-2E9C-101B-9397-08002B2CF9AE}" pid="94" name="NLLFactOwner">
    <vt:lpwstr/>
  </property>
  <property fmtid="{D5CDD505-2E9C-101B-9397-08002B2CF9AE}" pid="95" name="NLLFactOwnerText">
    <vt:lpwstr/>
  </property>
  <property fmtid="{D5CDD505-2E9C-101B-9397-08002B2CF9AE}" pid="96" name="xd_Signature">
    <vt:bool>false</vt:bool>
  </property>
  <property fmtid="{D5CDD505-2E9C-101B-9397-08002B2CF9AE}" pid="97" name="NLLDecisionLevel">
    <vt:lpwstr/>
  </property>
  <property fmtid="{D5CDD505-2E9C-101B-9397-08002B2CF9AE}" pid="98" name="NLLPTCProcessLeader">
    <vt:lpwstr/>
  </property>
  <property fmtid="{D5CDD505-2E9C-101B-9397-08002B2CF9AE}" pid="100" name="NLLPTCVISEditor">
    <vt:lpwstr/>
  </property>
</Properties>
</file>